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9" r:id="rId2"/>
    <p:sldMasterId id="2147483696" r:id="rId3"/>
    <p:sldMasterId id="2147483684" r:id="rId4"/>
  </p:sldMasterIdLst>
  <p:notesMasterIdLst>
    <p:notesMasterId r:id="rId54"/>
  </p:notesMasterIdLst>
  <p:handoutMasterIdLst>
    <p:handoutMasterId r:id="rId55"/>
  </p:handoutMasterIdLst>
  <p:sldIdLst>
    <p:sldId id="260" r:id="rId5"/>
    <p:sldId id="263" r:id="rId6"/>
    <p:sldId id="264" r:id="rId7"/>
    <p:sldId id="265" r:id="rId8"/>
    <p:sldId id="313" r:id="rId9"/>
    <p:sldId id="315" r:id="rId10"/>
    <p:sldId id="266" r:id="rId11"/>
    <p:sldId id="267" r:id="rId12"/>
    <p:sldId id="270" r:id="rId13"/>
    <p:sldId id="312" r:id="rId14"/>
    <p:sldId id="30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4" r:id="rId29"/>
    <p:sldId id="285" r:id="rId30"/>
    <p:sldId id="286" r:id="rId31"/>
    <p:sldId id="287" r:id="rId32"/>
    <p:sldId id="288" r:id="rId33"/>
    <p:sldId id="307" r:id="rId34"/>
    <p:sldId id="289" r:id="rId35"/>
    <p:sldId id="290" r:id="rId36"/>
    <p:sldId id="291" r:id="rId37"/>
    <p:sldId id="292" r:id="rId38"/>
    <p:sldId id="310" r:id="rId39"/>
    <p:sldId id="293" r:id="rId40"/>
    <p:sldId id="294" r:id="rId41"/>
    <p:sldId id="295" r:id="rId42"/>
    <p:sldId id="296" r:id="rId43"/>
    <p:sldId id="297" r:id="rId44"/>
    <p:sldId id="299" r:id="rId45"/>
    <p:sldId id="300" r:id="rId46"/>
    <p:sldId id="301" r:id="rId47"/>
    <p:sldId id="302" r:id="rId48"/>
    <p:sldId id="303" r:id="rId49"/>
    <p:sldId id="304" r:id="rId50"/>
    <p:sldId id="311" r:id="rId51"/>
    <p:sldId id="309" r:id="rId52"/>
    <p:sldId id="305" r:id="rId5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64" autoAdjust="0"/>
    <p:restoredTop sz="94660"/>
  </p:normalViewPr>
  <p:slideViewPr>
    <p:cSldViewPr snapToGrid="0">
      <p:cViewPr varScale="1">
        <p:scale>
          <a:sx n="137" d="100"/>
          <a:sy n="137" d="100"/>
        </p:scale>
        <p:origin x="105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theme" Target="theme/theme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viewProps" Target="view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/>
              <a:t>R. Hesse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B75B7-FF24-4A2C-8409-164B8FE37362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73727E-BA67-463C-811B-578916F8588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954151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/>
              <a:t>R. Hesse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A0000-0A3C-4D93-A933-2C49D5396BD1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8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8538E-999B-4B5F-AF8F-8EA14D79315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20557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6681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16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519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2578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07122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89125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7997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9521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07219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691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706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47279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2460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4883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8600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182FC-DB72-4785-BEB5-F723E185AB6D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673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57767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3668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38076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592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59515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2579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30051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93958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06803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540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0332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DB0F3-4E67-4CA8-AB4E-2919D2FEADC1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79298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6029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82453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26663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09414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378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69921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6426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55393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60597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57671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28362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2CC7-C869-4544-AD59-3D5C6B3DD7D4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162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3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1907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2197" y="269596"/>
            <a:ext cx="8421968" cy="365125"/>
          </a:xfrm>
        </p:spPr>
        <p:txBody>
          <a:bodyPr/>
          <a:lstStyle>
            <a:lvl1pPr algn="l">
              <a:defRPr>
                <a:latin typeface="+mj-lt"/>
              </a:defRPr>
            </a:lvl1pPr>
          </a:lstStyle>
          <a:p>
            <a:r>
              <a:rPr lang="de-DE" dirty="0"/>
              <a:t>	R. Hesse											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71012" y="6356351"/>
            <a:ext cx="1128432" cy="365125"/>
          </a:xfrm>
        </p:spPr>
        <p:txBody>
          <a:bodyPr/>
          <a:lstStyle/>
          <a:p>
            <a:fld id="{D7C22F25-D924-44C5-971D-2AE560954CF8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965" y="296770"/>
            <a:ext cx="2167479" cy="31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896100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0327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1BEC6-DC3C-4B12-B62D-CAAF1CBB6909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6336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1BEC6-DC3C-4B12-B62D-CAAF1CBB6909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9FBAE-89B5-4D5D-B1D5-33A9192CFD6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5218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708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182FC-DB72-4785-BEB5-F723E185AB6D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BD608-6F11-40E0-8352-564C4003E34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148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DB0F3-4E67-4CA8-AB4E-2919D2FEADC1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AC66C-7102-476A-AADC-E4ACFA9016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2229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82CC7-C869-4544-AD59-3D5C6B3DD7D4}" type="datetimeFigureOut">
              <a:rPr lang="de-DE" smtClean="0"/>
              <a:pPr/>
              <a:t>15.05.2024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45CBA-7FBE-4FAE-B284-99A6BB154E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710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871849"/>
          </a:xfrm>
        </p:spPr>
        <p:txBody>
          <a:bodyPr/>
          <a:lstStyle/>
          <a:p>
            <a:r>
              <a:rPr lang="en-US" dirty="0"/>
              <a:t>Exercises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279019" y="4121725"/>
            <a:ext cx="25859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de-DE" altLang="de-DE" sz="2800" dirty="0">
                <a:latin typeface="+mj-lt"/>
              </a:rPr>
              <a:t>Dr. Ronald Hesse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509" y="4947734"/>
            <a:ext cx="4210981" cy="60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18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	R. Hesse												</a:t>
            </a:r>
            <a:endParaRPr lang="en-GB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de-DE" sz="2400" u="sng" dirty="0" smtClean="0">
                <a:latin typeface="+mj-lt"/>
              </a:rPr>
              <a:t>2. Background subtraction and peak fit</a:t>
            </a:r>
            <a:endParaRPr lang="en-GB" sz="2400" u="sng" dirty="0">
              <a:latin typeface="+mj-lt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72197" y="1230678"/>
            <a:ext cx="8827248" cy="373640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80000"/>
              </a:lnSpc>
            </a:pPr>
            <a:r>
              <a:rPr lang="en-GB" altLang="ja-JP" sz="2000" b="1" u="sng" dirty="0" smtClean="0">
                <a:latin typeface="+mj-lt"/>
              </a:rPr>
              <a:t>Task 2B</a:t>
            </a:r>
            <a:r>
              <a:rPr lang="en-GB" altLang="ja-JP" sz="2000" b="1" dirty="0" smtClean="0">
                <a:latin typeface="+mj-lt"/>
              </a:rPr>
              <a:t> Fit </a:t>
            </a:r>
            <a:r>
              <a:rPr lang="en-GB" altLang="de-DE" sz="2000" b="1" dirty="0" smtClean="0">
                <a:latin typeface="+mj-lt"/>
              </a:rPr>
              <a:t>of </a:t>
            </a:r>
            <a:r>
              <a:rPr lang="en-GB" altLang="de-DE" sz="2000" b="1" dirty="0">
                <a:latin typeface="+mj-lt"/>
              </a:rPr>
              <a:t>a </a:t>
            </a:r>
            <a:r>
              <a:rPr lang="en-GB" altLang="de-DE" sz="2000" b="1" cap="small" dirty="0">
                <a:latin typeface="+mj-lt"/>
              </a:rPr>
              <a:t>Voigt</a:t>
            </a:r>
            <a:r>
              <a:rPr lang="en-GB" altLang="de-DE" sz="2000" b="1" dirty="0">
                <a:latin typeface="+mj-lt"/>
              </a:rPr>
              <a:t> test spectrum with different model functions</a:t>
            </a:r>
          </a:p>
          <a:p>
            <a:pPr>
              <a:lnSpc>
                <a:spcPct val="70000"/>
              </a:lnSpc>
            </a:pPr>
            <a:endParaRPr lang="en-GB" altLang="de-DE" sz="2000" b="1" dirty="0">
              <a:latin typeface="+mj-lt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GB" altLang="de-DE" sz="2000" dirty="0">
                <a:latin typeface="+mj-lt"/>
              </a:rPr>
              <a:t>Open test spectrum ‘</a:t>
            </a:r>
            <a:r>
              <a:rPr lang="en-GB" altLang="ja-JP" sz="2000" b="1" dirty="0" smtClean="0">
                <a:latin typeface="+mj-lt"/>
              </a:rPr>
              <a:t>Exercise-02B-Start.ufp</a:t>
            </a:r>
            <a:r>
              <a:rPr lang="en-GB" altLang="ja-JP" sz="2000" dirty="0">
                <a:latin typeface="+mj-lt"/>
              </a:rPr>
              <a:t>’.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en-GB" altLang="ja-JP" sz="800" dirty="0">
              <a:latin typeface="+mj-lt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en-GB" altLang="ja-JP" sz="800" dirty="0">
              <a:latin typeface="+mj-lt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GB" altLang="ja-JP" sz="2000" dirty="0">
                <a:latin typeface="+mj-lt"/>
              </a:rPr>
              <a:t>Perform the peak fit in three windows with three different model functions </a:t>
            </a:r>
            <a:r>
              <a:rPr lang="en-GB" altLang="ja-JP" sz="2000" dirty="0" smtClean="0">
                <a:latin typeface="+mj-lt"/>
              </a:rPr>
              <a:t>[Preferences – Preferences] </a:t>
            </a:r>
            <a:r>
              <a:rPr lang="en-GB" altLang="ja-JP" sz="2000" dirty="0">
                <a:latin typeface="+mj-lt"/>
              </a:rPr>
              <a:t>Fit </a:t>
            </a:r>
            <a:r>
              <a:rPr lang="en-GB" altLang="ja-JP" sz="2000" dirty="0">
                <a:solidFill>
                  <a:srgbClr val="000000"/>
                </a:solidFill>
                <a:latin typeface="+mj-lt"/>
              </a:rPr>
              <a:t>Procedures </a:t>
            </a:r>
            <a:r>
              <a:rPr lang="en-GB" altLang="ja-JP" sz="2000" dirty="0">
                <a:latin typeface="+mj-lt"/>
              </a:rPr>
              <a:t>→ </a:t>
            </a:r>
            <a:r>
              <a:rPr lang="en-GB" altLang="ja-JP" sz="2000" dirty="0" smtClean="0">
                <a:latin typeface="+mj-lt"/>
              </a:rPr>
              <a:t>Sum/Product/Convolution </a:t>
            </a:r>
            <a:r>
              <a:rPr lang="en-GB" altLang="ja-JP" sz="2000" dirty="0">
                <a:latin typeface="+mj-lt"/>
              </a:rPr>
              <a:t>and </a:t>
            </a:r>
            <a:r>
              <a:rPr lang="en-GB" altLang="ja-JP" sz="2000" dirty="0" err="1">
                <a:latin typeface="+mj-lt"/>
              </a:rPr>
              <a:t>fittable</a:t>
            </a:r>
            <a:r>
              <a:rPr lang="en-GB" altLang="ja-JP" sz="2000" dirty="0">
                <a:latin typeface="+mj-lt"/>
              </a:rPr>
              <a:t> background (</a:t>
            </a:r>
            <a:r>
              <a:rPr lang="en-GB" altLang="ja-JP" sz="2000" cap="small" dirty="0">
                <a:latin typeface="+mj-lt"/>
              </a:rPr>
              <a:t>Shirley</a:t>
            </a:r>
            <a:r>
              <a:rPr lang="en-GB" altLang="ja-JP" sz="2000" dirty="0">
                <a:latin typeface="+mj-lt"/>
              </a:rPr>
              <a:t> + Polynomial).</a:t>
            </a: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en-GB" altLang="ja-JP" sz="800" dirty="0">
              <a:latin typeface="+mj-lt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endParaRPr lang="en-GB" altLang="ja-JP" sz="800" dirty="0">
              <a:latin typeface="+mj-lt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/>
            </a:pPr>
            <a:r>
              <a:rPr lang="en-GB" altLang="ja-JP" sz="2000" b="1" dirty="0">
                <a:latin typeface="+mj-lt"/>
              </a:rPr>
              <a:t>Compare residual the functions, </a:t>
            </a:r>
            <a:r>
              <a:rPr lang="en-GB" altLang="ja-JP" sz="2000" b="1" i="1" dirty="0">
                <a:latin typeface="+mj-lt"/>
                <a:cs typeface="Times New Roman" panose="02020603050405020304" pitchFamily="18" charset="0"/>
              </a:rPr>
              <a:t>χ</a:t>
            </a:r>
            <a:r>
              <a:rPr lang="en-GB" altLang="ja-JP" sz="2000" b="1" baseline="30000" dirty="0">
                <a:latin typeface="+mj-lt"/>
                <a:cs typeface="Times New Roman" panose="02020603050405020304" pitchFamily="18" charset="0"/>
              </a:rPr>
              <a:t>2*</a:t>
            </a:r>
            <a:r>
              <a:rPr lang="en-GB" altLang="ja-JP" sz="2000" b="1" dirty="0">
                <a:latin typeface="+mj-lt"/>
                <a:cs typeface="Times New Roman" panose="02020603050405020304" pitchFamily="18" charset="0"/>
              </a:rPr>
              <a:t> and </a:t>
            </a:r>
            <a:r>
              <a:rPr lang="en-GB" altLang="ja-JP" sz="2000" b="1" cap="small" dirty="0">
                <a:latin typeface="+mj-lt"/>
                <a:cs typeface="Times New Roman" panose="02020603050405020304" pitchFamily="18" charset="0"/>
              </a:rPr>
              <a:t>Abbe</a:t>
            </a:r>
            <a:r>
              <a:rPr lang="en-GB" altLang="ja-JP" sz="2000" b="1" dirty="0">
                <a:latin typeface="+mj-lt"/>
                <a:cs typeface="Times New Roman" panose="02020603050405020304" pitchFamily="18" charset="0"/>
              </a:rPr>
              <a:t> criteria</a:t>
            </a:r>
            <a:r>
              <a:rPr lang="en-GB" altLang="ja-JP" sz="2000" b="1" dirty="0" smtClean="0">
                <a:latin typeface="+mj-lt"/>
                <a:cs typeface="Times New Roman" panose="02020603050405020304" pitchFamily="18" charset="0"/>
              </a:rPr>
              <a:t>.</a:t>
            </a:r>
            <a:endParaRPr lang="en-GB" altLang="de-DE" sz="2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48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2400" u="sng" dirty="0">
                <a:latin typeface="+mj-lt"/>
              </a:rPr>
              <a:t>2. </a:t>
            </a:r>
            <a:r>
              <a:rPr lang="en-GB" altLang="de-DE" sz="2400" u="sng" dirty="0" smtClean="0">
                <a:latin typeface="+mj-lt"/>
              </a:rPr>
              <a:t>Background subtraction and peak fit</a:t>
            </a:r>
            <a:endParaRPr lang="en-GB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464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2000" b="1" u="sng" dirty="0">
                <a:latin typeface="+mj-lt"/>
              </a:rPr>
              <a:t>Task </a:t>
            </a:r>
            <a:r>
              <a:rPr lang="en-US" altLang="ja-JP" sz="2000" b="1" u="sng" dirty="0" smtClean="0">
                <a:latin typeface="+mj-lt"/>
              </a:rPr>
              <a:t>2C</a:t>
            </a:r>
            <a:r>
              <a:rPr lang="en-US" altLang="ja-JP" sz="2000" b="1" dirty="0" smtClean="0">
                <a:latin typeface="+mj-lt"/>
              </a:rPr>
              <a:t> </a:t>
            </a:r>
            <a:r>
              <a:rPr lang="en-US" altLang="ja-JP" sz="2000" b="1" dirty="0">
                <a:latin typeface="+mj-lt"/>
              </a:rPr>
              <a:t>Comparison of different </a:t>
            </a:r>
            <a:r>
              <a:rPr lang="en-US" altLang="ja-JP" sz="2000" b="1" dirty="0" smtClean="0">
                <a:latin typeface="+mj-lt"/>
              </a:rPr>
              <a:t>numbers </a:t>
            </a:r>
            <a:r>
              <a:rPr lang="en-US" altLang="ja-JP" sz="2000" b="1" dirty="0">
                <a:latin typeface="+mj-lt"/>
              </a:rPr>
              <a:t>of master </a:t>
            </a:r>
            <a:r>
              <a:rPr lang="en-US" altLang="ja-JP" sz="2000" b="1" dirty="0" smtClean="0">
                <a:latin typeface="+mj-lt"/>
              </a:rPr>
              <a:t>peaks</a:t>
            </a:r>
          </a:p>
          <a:p>
            <a:pPr>
              <a:lnSpc>
                <a:spcPct val="80000"/>
              </a:lnSpc>
            </a:pPr>
            <a:endParaRPr lang="en-US" altLang="ja-JP" sz="2000" b="1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 smtClean="0">
                <a:latin typeface="+mj-lt"/>
              </a:rPr>
              <a:t>Change </a:t>
            </a:r>
            <a:r>
              <a:rPr lang="en-US" altLang="ja-JP" sz="2000" dirty="0">
                <a:latin typeface="+mj-lt"/>
              </a:rPr>
              <a:t>the fit procedure to ‘Sum‘  and ‘Relative’.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Open test spectrum ‘</a:t>
            </a:r>
            <a:r>
              <a:rPr lang="en-US" altLang="ja-JP" sz="2000" b="1" dirty="0" smtClean="0">
                <a:latin typeface="+mj-lt"/>
              </a:rPr>
              <a:t>Exercise-02C-Start.ufp</a:t>
            </a:r>
            <a:r>
              <a:rPr lang="en-US" altLang="ja-JP" sz="2000" dirty="0">
                <a:latin typeface="+mj-lt"/>
              </a:rPr>
              <a:t>’ and duplicate the spectrum.</a:t>
            </a: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de-DE" sz="2000" u="sng" dirty="0">
                <a:latin typeface="+mj-lt"/>
              </a:rPr>
              <a:t>First </a:t>
            </a:r>
            <a:r>
              <a:rPr lang="en-US" altLang="de-DE" sz="2000" u="sng" dirty="0" smtClean="0">
                <a:latin typeface="+mj-lt"/>
              </a:rPr>
              <a:t>Window</a:t>
            </a:r>
          </a:p>
          <a:p>
            <a:pPr>
              <a:lnSpc>
                <a:spcPct val="80000"/>
              </a:lnSpc>
            </a:pPr>
            <a:endParaRPr lang="en-US" altLang="de-DE" sz="800" u="sng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Load the fit parameters ‘Exercises\Exercise-02C-OneMasterPeak.par</a:t>
            </a:r>
            <a:r>
              <a:rPr lang="en-US" altLang="ja-JP" sz="2000" dirty="0" smtClean="0">
                <a:latin typeface="+mj-lt"/>
              </a:rPr>
              <a:t>’</a:t>
            </a:r>
            <a:r>
              <a:rPr lang="en-US" altLang="ja-JP" sz="2000" dirty="0">
                <a:latin typeface="+mj-lt"/>
              </a:rPr>
              <a:t> with </a:t>
            </a:r>
            <a:r>
              <a:rPr lang="en-US" altLang="ja-JP" sz="2000" dirty="0" smtClean="0">
                <a:latin typeface="+mj-lt"/>
              </a:rPr>
              <a:t>[Peak </a:t>
            </a:r>
            <a:r>
              <a:rPr lang="en-US" altLang="ja-JP" sz="2000" dirty="0">
                <a:latin typeface="+mj-lt"/>
              </a:rPr>
              <a:t>Fit </a:t>
            </a:r>
            <a:r>
              <a:rPr lang="en-GB" altLang="ja-JP" sz="2000" dirty="0">
                <a:latin typeface="+mj-lt"/>
              </a:rPr>
              <a:t>→ Load Start Parameters</a:t>
            </a:r>
            <a:r>
              <a:rPr lang="en-GB" altLang="ja-JP" sz="2000" dirty="0" smtClean="0">
                <a:latin typeface="+mj-lt"/>
              </a:rPr>
              <a:t>...[</a:t>
            </a:r>
            <a:r>
              <a:rPr lang="en-US" altLang="ja-JP" sz="2000" dirty="0" smtClean="0">
                <a:latin typeface="+mj-lt"/>
              </a:rPr>
              <a:t>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Confirm the </a:t>
            </a:r>
            <a:r>
              <a:rPr lang="en-US" altLang="ja-JP" sz="2000" dirty="0" err="1">
                <a:latin typeface="+mj-lt"/>
              </a:rPr>
              <a:t>fittable</a:t>
            </a:r>
            <a:r>
              <a:rPr lang="en-US" altLang="ja-JP" sz="2000" dirty="0">
                <a:latin typeface="+mj-lt"/>
              </a:rPr>
              <a:t> background with ‘OK’, confirm the Min/Max-values with ‘OK’, confirm the fit parameters with ‘OK’ and start the iteration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(number of iterations: 22, number of cycles: 2).</a:t>
            </a:r>
          </a:p>
          <a:p>
            <a:pPr>
              <a:lnSpc>
                <a:spcPct val="80000"/>
              </a:lnSpc>
            </a:pPr>
            <a:endParaRPr lang="en-US" altLang="de-DE" sz="800" u="sng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u="sng" dirty="0" smtClean="0">
                <a:latin typeface="+mj-lt"/>
              </a:rPr>
              <a:t>Second </a:t>
            </a:r>
            <a:r>
              <a:rPr lang="en-US" altLang="ja-JP" sz="2000" u="sng" dirty="0">
                <a:latin typeface="+mj-lt"/>
              </a:rPr>
              <a:t>Window</a:t>
            </a:r>
          </a:p>
          <a:p>
            <a:pPr>
              <a:lnSpc>
                <a:spcPct val="80000"/>
              </a:lnSpc>
            </a:pPr>
            <a:endParaRPr lang="en-US" altLang="ja-JP" sz="800" u="sng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 smtClean="0">
                <a:latin typeface="+mj-lt"/>
              </a:rPr>
              <a:t>Load </a:t>
            </a:r>
            <a:r>
              <a:rPr lang="en-US" altLang="ja-JP" sz="2000" dirty="0">
                <a:latin typeface="+mj-lt"/>
              </a:rPr>
              <a:t>the fit parameters ‘</a:t>
            </a:r>
            <a:r>
              <a:rPr lang="en-US" altLang="ja-JP" sz="2000" dirty="0" smtClean="0">
                <a:latin typeface="+mj-lt"/>
              </a:rPr>
              <a:t>Exercises\Exercise-02C-TwoMasterPeaks.par’.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>
                <a:latin typeface="+mj-lt"/>
              </a:rPr>
              <a:t>Confirm the loaded fit parameters and start the iteration</a:t>
            </a:r>
            <a:r>
              <a:rPr lang="en-US" altLang="ja-JP" sz="2000" dirty="0" smtClean="0">
                <a:latin typeface="+mj-lt"/>
              </a:rPr>
              <a:t>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6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6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b="1" dirty="0" smtClean="0">
                <a:latin typeface="+mj-lt"/>
              </a:rPr>
              <a:t>Compare the results of the peak fit and the </a:t>
            </a:r>
            <a:r>
              <a:rPr lang="en-US" altLang="ja-JP" sz="2000" b="1" dirty="0">
                <a:latin typeface="+mj-lt"/>
              </a:rPr>
              <a:t>residual functions of both spectra.</a:t>
            </a:r>
            <a:endParaRPr lang="en-US" altLang="de-DE" sz="2000" dirty="0"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</a:pPr>
            <a:endParaRPr lang="en-US" altLang="ja-JP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7693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2400" u="sng" dirty="0">
                <a:latin typeface="+mj-lt"/>
              </a:rPr>
              <a:t>3. </a:t>
            </a:r>
            <a:r>
              <a:rPr lang="en-US" altLang="de-DE" sz="2400" u="sng" dirty="0">
                <a:latin typeface="+mj-lt"/>
              </a:rPr>
              <a:t>Peak fit and calculation of the fit result errors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000" b="1" u="sng" dirty="0">
                <a:latin typeface="+mj-lt"/>
              </a:rPr>
              <a:t>Exercise 3</a:t>
            </a:r>
          </a:p>
          <a:p>
            <a:pPr>
              <a:lnSpc>
                <a:spcPct val="80000"/>
              </a:lnSpc>
              <a:defRPr/>
            </a:pPr>
            <a:endParaRPr lang="en-US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j-lt"/>
              </a:rPr>
              <a:t>Influence of fit parameter on the peak fit.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en-US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j-lt"/>
              </a:rPr>
              <a:t>Calculation of the fit parameter errors.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en-US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+mj-lt"/>
              </a:rPr>
              <a:t>Minimization of the fit parameter errors by elimination of 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redundant f</a:t>
            </a:r>
            <a:r>
              <a:rPr lang="en-US" sz="2000" dirty="0">
                <a:latin typeface="+mj-lt"/>
              </a:rPr>
              <a:t>it parameters (fit parameters with an error &gt;100% need to be set to zero and to be 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fixed</a:t>
            </a:r>
            <a:r>
              <a:rPr lang="en-US" sz="2000" dirty="0">
                <a:latin typeface="+mj-lt"/>
              </a:rPr>
              <a:t>).</a:t>
            </a:r>
          </a:p>
        </p:txBody>
      </p:sp>
      <p:sp>
        <p:nvSpPr>
          <p:cNvPr id="8" name="Rechteck 7"/>
          <p:cNvSpPr/>
          <p:nvPr/>
        </p:nvSpPr>
        <p:spPr>
          <a:xfrm>
            <a:off x="172197" y="5565836"/>
            <a:ext cx="8827248" cy="68813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Exercise-03	-Start</a:t>
            </a:r>
            <a:r>
              <a:rPr lang="en-US" altLang="de-DE" sz="1600" dirty="0">
                <a:latin typeface="+mj-lt"/>
              </a:rPr>
              <a:t>		</a:t>
            </a:r>
            <a:r>
              <a:rPr lang="en-US" sz="1600" dirty="0">
                <a:latin typeface="+mj-lt"/>
              </a:rPr>
              <a:t>two peaks, </a:t>
            </a:r>
            <a:r>
              <a:rPr lang="en-US" sz="1600" cap="small" dirty="0">
                <a:latin typeface="+mj-lt"/>
              </a:rPr>
              <a:t>Voigt</a:t>
            </a:r>
            <a:r>
              <a:rPr lang="en-US" sz="1600" dirty="0">
                <a:latin typeface="+mj-lt"/>
              </a:rPr>
              <a:t> profile, background polynomial, statistic noise,</a:t>
            </a:r>
            <a:br>
              <a:rPr lang="en-US" sz="1600" dirty="0">
                <a:latin typeface="+mj-lt"/>
              </a:rPr>
            </a:br>
            <a:r>
              <a:rPr lang="en-US" sz="1600" dirty="0">
                <a:latin typeface="+mj-lt"/>
              </a:rPr>
              <a:t>				1. 10,000 counts, </a:t>
            </a:r>
            <a:r>
              <a:rPr lang="en-US" sz="1600" cap="small" dirty="0">
                <a:latin typeface="+mj-lt"/>
              </a:rPr>
              <a:t>Lorentz</a:t>
            </a:r>
            <a:r>
              <a:rPr lang="en-US" sz="1600" dirty="0">
                <a:latin typeface="+mj-lt"/>
              </a:rPr>
              <a:t>ian width 1.7 eV, </a:t>
            </a:r>
            <a:r>
              <a:rPr lang="en-US" sz="1600" cap="small" dirty="0">
                <a:latin typeface="+mj-lt"/>
              </a:rPr>
              <a:t>Gauss</a:t>
            </a:r>
            <a:r>
              <a:rPr lang="en-US" sz="1600" dirty="0">
                <a:latin typeface="+mj-lt"/>
              </a:rPr>
              <a:t>ian width: 0.3 eV, position: 192 eV, </a:t>
            </a:r>
            <a:br>
              <a:rPr lang="en-US" sz="1600" dirty="0">
                <a:latin typeface="+mj-lt"/>
              </a:rPr>
            </a:br>
            <a:r>
              <a:rPr lang="en-US" sz="1600" dirty="0">
                <a:latin typeface="+mj-lt"/>
              </a:rPr>
              <a:t>				2. 50,000 counts, </a:t>
            </a:r>
            <a:r>
              <a:rPr lang="en-US" sz="1600" cap="small" dirty="0">
                <a:latin typeface="+mj-lt"/>
              </a:rPr>
              <a:t>Lorentz</a:t>
            </a:r>
            <a:r>
              <a:rPr lang="en-US" sz="1600" dirty="0">
                <a:latin typeface="+mj-lt"/>
              </a:rPr>
              <a:t>ian width: 0.3 eV, </a:t>
            </a:r>
            <a:r>
              <a:rPr lang="en-US" sz="1600" cap="small" dirty="0">
                <a:latin typeface="+mj-lt"/>
              </a:rPr>
              <a:t>Gauss</a:t>
            </a:r>
            <a:r>
              <a:rPr lang="en-US" sz="1600" dirty="0">
                <a:latin typeface="+mj-lt"/>
              </a:rPr>
              <a:t>ian width: 1.7 eV, position: 190 eV</a:t>
            </a:r>
            <a:endParaRPr lang="en-GB" altLang="de-DE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9638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2400" u="sng" dirty="0">
                <a:latin typeface="+mj-lt"/>
              </a:rPr>
              <a:t>3. </a:t>
            </a:r>
            <a:r>
              <a:rPr lang="en-US" altLang="de-DE" sz="2400" u="sng" dirty="0">
                <a:latin typeface="+mj-lt"/>
              </a:rPr>
              <a:t>Peak fit and calculation of the fit result errors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491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3</a:t>
            </a:r>
            <a:endParaRPr lang="en-US" altLang="de-DE" sz="800" b="1" dirty="0">
              <a:latin typeface="+mj-lt"/>
            </a:endParaRPr>
          </a:p>
          <a:p>
            <a:pPr marL="228600" indent="-228600">
              <a:lnSpc>
                <a:spcPct val="80000"/>
              </a:lnSpc>
              <a:buFont typeface="+mj-lt"/>
              <a:buAutoNum type="arabicPeriod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Change </a:t>
            </a:r>
            <a:r>
              <a:rPr lang="en-US" altLang="de-DE" sz="2000" dirty="0" smtClean="0">
                <a:latin typeface="+mj-lt"/>
              </a:rPr>
              <a:t>setting of the peak fit </a:t>
            </a:r>
            <a:r>
              <a:rPr lang="en-US" altLang="de-DE" sz="2000" dirty="0">
                <a:latin typeface="+mj-lt"/>
              </a:rPr>
              <a:t>to ‘Convolution’</a:t>
            </a:r>
            <a:r>
              <a:rPr lang="en-US" altLang="ja-JP" sz="2000" dirty="0">
                <a:latin typeface="+mj-lt"/>
              </a:rPr>
              <a:t> and ‘Absolute’ and </a:t>
            </a: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error calculation</a:t>
            </a:r>
            <a:r>
              <a:rPr lang="en-US" altLang="ja-JP" sz="2000" dirty="0">
                <a:latin typeface="+mj-lt"/>
              </a:rPr>
              <a:t> to ‘Matrix </a:t>
            </a:r>
            <a:r>
              <a:rPr lang="en-US" altLang="ja-JP" sz="2000" dirty="0" smtClean="0">
                <a:latin typeface="+mj-lt"/>
              </a:rPr>
              <a:t>Inversion</a:t>
            </a:r>
            <a:r>
              <a:rPr lang="en-US" altLang="de-DE" sz="2000" dirty="0">
                <a:latin typeface="+mj-lt"/>
              </a:rPr>
              <a:t>’.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Load project ‘</a:t>
            </a:r>
            <a:r>
              <a:rPr lang="en-US" altLang="de-DE" sz="2000" b="1" dirty="0">
                <a:latin typeface="+mj-lt"/>
              </a:rPr>
              <a:t>Exercise-03-Start.ufp</a:t>
            </a:r>
            <a:r>
              <a:rPr lang="en-US" altLang="ja-JP" sz="2000" dirty="0">
                <a:latin typeface="+mj-lt"/>
              </a:rPr>
              <a:t>’.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Choose a </a:t>
            </a:r>
            <a:r>
              <a:rPr lang="en-US" altLang="ja-JP" sz="2000" dirty="0" err="1">
                <a:solidFill>
                  <a:srgbClr val="000000"/>
                </a:solidFill>
                <a:latin typeface="+mj-lt"/>
              </a:rPr>
              <a:t>fittable</a:t>
            </a:r>
            <a:r>
              <a:rPr lang="en-US" altLang="ja-JP" sz="2000" dirty="0">
                <a:latin typeface="+mj-lt"/>
              </a:rPr>
              <a:t> background with </a:t>
            </a:r>
            <a:r>
              <a:rPr lang="en-US" altLang="ja-JP" sz="2000" cap="small" dirty="0">
                <a:latin typeface="+mj-lt"/>
              </a:rPr>
              <a:t>Shirley</a:t>
            </a:r>
            <a:r>
              <a:rPr lang="en-US" altLang="ja-JP" sz="2000" dirty="0">
                <a:latin typeface="+mj-lt"/>
              </a:rPr>
              <a:t> and constant share.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(</a:t>
            </a:r>
            <a:r>
              <a:rPr lang="en-US" altLang="ja-JP" sz="2000" i="1" dirty="0">
                <a:latin typeface="+mj-lt"/>
              </a:rPr>
              <a:t>a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e</a:t>
            </a:r>
            <a:r>
              <a:rPr lang="en-US" altLang="ja-JP" sz="2000" dirty="0">
                <a:latin typeface="+mj-lt"/>
              </a:rPr>
              <a:t> free, </a:t>
            </a:r>
            <a:r>
              <a:rPr lang="en-US" altLang="ja-JP" sz="2000" i="1" dirty="0">
                <a:latin typeface="+mj-lt"/>
              </a:rPr>
              <a:t>B</a:t>
            </a:r>
            <a:r>
              <a:rPr lang="en-US" altLang="ja-JP" sz="2000" dirty="0">
                <a:latin typeface="+mj-lt"/>
              </a:rPr>
              <a:t> = 0 fix, </a:t>
            </a:r>
            <a:r>
              <a:rPr lang="en-US" altLang="ja-JP" sz="2000" dirty="0" err="1" smtClean="0">
                <a:latin typeface="+mj-lt"/>
              </a:rPr>
              <a:t>Tougaard</a:t>
            </a:r>
            <a:r>
              <a:rPr lang="en-US" altLang="ja-JP" sz="2000" dirty="0" smtClean="0">
                <a:latin typeface="+mj-lt"/>
              </a:rPr>
              <a:t>: </a:t>
            </a:r>
            <a:r>
              <a:rPr lang="en-US" altLang="ja-JP" sz="2000" i="1" dirty="0" smtClean="0">
                <a:latin typeface="+mj-lt"/>
              </a:rPr>
              <a:t>C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= 1643 fix, </a:t>
            </a:r>
            <a:r>
              <a:rPr lang="en-US" altLang="ja-JP" sz="2000" i="1" dirty="0" smtClean="0">
                <a:latin typeface="+mj-lt"/>
              </a:rPr>
              <a:t>C</a:t>
            </a:r>
            <a:r>
              <a:rPr lang="en-US" altLang="ja-JP" sz="2000" i="1" dirty="0">
                <a:latin typeface="+mj-lt"/>
              </a:rPr>
              <a:t>’</a:t>
            </a:r>
            <a:r>
              <a:rPr lang="en-US" altLang="ja-JP" sz="2000" dirty="0">
                <a:latin typeface="+mj-lt"/>
              </a:rPr>
              <a:t> = 1 fix, </a:t>
            </a:r>
            <a:r>
              <a:rPr lang="en-US" altLang="ja-JP" sz="2000" i="1" dirty="0">
                <a:latin typeface="+mj-lt"/>
              </a:rPr>
              <a:t>D</a:t>
            </a:r>
            <a:r>
              <a:rPr lang="en-US" altLang="ja-JP" sz="2000" dirty="0">
                <a:latin typeface="+mj-lt"/>
              </a:rPr>
              <a:t> = 0 fix, </a:t>
            </a:r>
            <a:r>
              <a:rPr lang="en-US" altLang="ja-JP" sz="2000" i="1" dirty="0">
                <a:latin typeface="+mj-lt"/>
              </a:rPr>
              <a:t>T</a:t>
            </a:r>
            <a:r>
              <a:rPr lang="en-US" altLang="ja-JP" sz="2000" i="1" baseline="-25000" dirty="0">
                <a:latin typeface="+mj-lt"/>
              </a:rPr>
              <a:t>0</a:t>
            </a:r>
            <a:r>
              <a:rPr lang="en-US" altLang="ja-JP" sz="2000" dirty="0">
                <a:latin typeface="+mj-lt"/>
              </a:rPr>
              <a:t> = 0, </a:t>
            </a:r>
            <a:r>
              <a:rPr lang="en-US" altLang="ja-JP" sz="2000" dirty="0" smtClean="0">
                <a:latin typeface="+mj-lt"/>
              </a:rPr>
              <a:t>fix</a:t>
            </a:r>
            <a:r>
              <a:rPr lang="en-US" altLang="ja-JP" sz="2000" dirty="0">
                <a:latin typeface="+mj-lt"/>
              </a:rPr>
              <a:t>).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>
                <a:latin typeface="+mj-lt"/>
              </a:rPr>
              <a:t>Manual input of two components, perform the peak fit, start with 44 iterations.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 startAt="5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>
                <a:latin typeface="+mj-lt"/>
              </a:rPr>
              <a:t>Correct the </a:t>
            </a:r>
            <a:r>
              <a:rPr lang="en-US" altLang="ja-JP" sz="2000" dirty="0" err="1">
                <a:solidFill>
                  <a:srgbClr val="000000"/>
                </a:solidFill>
                <a:latin typeface="+mj-lt"/>
              </a:rPr>
              <a:t>fittable</a:t>
            </a:r>
            <a:r>
              <a:rPr lang="en-US" altLang="ja-JP" sz="2000" dirty="0">
                <a:latin typeface="+mj-lt"/>
              </a:rPr>
              <a:t> background appropriately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(additional polynomial, e.g. </a:t>
            </a:r>
            <a:r>
              <a:rPr lang="en-US" altLang="ja-JP" sz="2000" i="1" dirty="0">
                <a:latin typeface="+mj-lt"/>
              </a:rPr>
              <a:t>b</a:t>
            </a:r>
            <a:r>
              <a:rPr lang="en-US" altLang="ja-JP" sz="2000" dirty="0">
                <a:latin typeface="+mj-lt"/>
              </a:rPr>
              <a:t> = 1 variable, </a:t>
            </a:r>
            <a:r>
              <a:rPr lang="en-US" altLang="ja-JP" sz="2000" i="1" dirty="0">
                <a:latin typeface="+mj-lt"/>
              </a:rPr>
              <a:t>c</a:t>
            </a:r>
            <a:r>
              <a:rPr lang="en-US" altLang="ja-JP" sz="2000" dirty="0">
                <a:latin typeface="+mj-lt"/>
              </a:rPr>
              <a:t> = 0,1 variable).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 startAt="5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>
                <a:latin typeface="+mj-lt"/>
              </a:rPr>
              <a:t>If the fit was successful, calculate the errors of the fit parameters via </a:t>
            </a:r>
            <a:r>
              <a:rPr lang="en-US" altLang="ja-JP" sz="2000" dirty="0" smtClean="0">
                <a:latin typeface="+mj-lt"/>
              </a:rPr>
              <a:t>[Peak </a:t>
            </a:r>
            <a:r>
              <a:rPr lang="en-US" altLang="ja-JP" sz="2000" dirty="0">
                <a:latin typeface="+mj-lt"/>
              </a:rPr>
              <a:t>Fit </a:t>
            </a:r>
            <a:r>
              <a:rPr lang="en-US" altLang="ja-JP" sz="2000" dirty="0" smtClean="0">
                <a:latin typeface="+mj-lt"/>
              </a:rPr>
              <a:t>- Show </a:t>
            </a:r>
            <a:r>
              <a:rPr lang="en-US" altLang="ja-JP" sz="2000" dirty="0">
                <a:latin typeface="+mj-lt"/>
              </a:rPr>
              <a:t>Fit-Parameter </a:t>
            </a:r>
            <a:r>
              <a:rPr lang="en-US" altLang="ja-JP" sz="2000" dirty="0" smtClean="0">
                <a:latin typeface="+mj-lt"/>
              </a:rPr>
              <a:t>Errors]. Display the relative uncertainties.</a:t>
            </a:r>
            <a:endParaRPr lang="en-US" altLang="ja-JP" sz="2000" dirty="0">
              <a:latin typeface="+mj-lt"/>
            </a:endParaRPr>
          </a:p>
          <a:p>
            <a:pPr marL="228600" indent="-2286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>
                <a:latin typeface="+mj-lt"/>
              </a:rPr>
              <a:t>Choose parameters having an error &gt;100 %, set them to zero and fix them.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>
                <a:latin typeface="+mj-lt"/>
              </a:rPr>
              <a:t>Repeat the peak fit.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>
                <a:latin typeface="+mj-lt"/>
              </a:rPr>
              <a:t>Repeat the error calculation.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b="1" dirty="0">
                <a:latin typeface="+mj-lt"/>
              </a:rPr>
              <a:t>Compare the fit-parameter errors of both results.</a:t>
            </a:r>
            <a:endParaRPr lang="en-GB" altLang="de-DE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855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4. Coupling of fit parameters </a:t>
            </a:r>
            <a:r>
              <a:rPr lang="en-US" altLang="de-DE" sz="2400" u="sng" dirty="0">
                <a:solidFill>
                  <a:srgbClr val="000000"/>
                </a:solidFill>
                <a:latin typeface="+mj-lt"/>
              </a:rPr>
              <a:t>for</a:t>
            </a:r>
            <a:r>
              <a:rPr lang="en-US" altLang="de-DE" sz="2400" u="sng" dirty="0">
                <a:latin typeface="+mj-lt"/>
              </a:rPr>
              <a:t> the peak fit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356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4A</a:t>
            </a:r>
            <a:r>
              <a:rPr lang="en-US" altLang="de-DE" sz="2000" b="1" dirty="0">
                <a:latin typeface="+mj-lt"/>
              </a:rPr>
              <a:t> Fitting with coupled doublet parameters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Performance of a satellite subtraction.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Usage of </a:t>
            </a:r>
            <a:r>
              <a:rPr lang="en-US" altLang="de-DE" sz="2000" b="1" dirty="0">
                <a:latin typeface="+mj-lt"/>
              </a:rPr>
              <a:t>doublet lines</a:t>
            </a:r>
            <a:r>
              <a:rPr lang="en-US" altLang="de-DE" sz="2000" dirty="0">
                <a:latin typeface="+mj-lt"/>
              </a:rPr>
              <a:t> and coupled fit parameters.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Peak fit with and without </a:t>
            </a:r>
            <a:r>
              <a:rPr lang="en-US" altLang="ja-JP" sz="2000" b="1" dirty="0">
                <a:latin typeface="+mj-lt"/>
              </a:rPr>
              <a:t>relative fixing</a:t>
            </a:r>
            <a:r>
              <a:rPr lang="en-US" altLang="ja-JP" sz="2000" dirty="0">
                <a:latin typeface="+mj-lt"/>
              </a:rPr>
              <a:t> of fit parameters.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Appropriate setting of fixed parameters.</a:t>
            </a: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de-DE" sz="2000" cap="small" dirty="0">
                <a:latin typeface="+mj-lt"/>
                <a:cs typeface="Times New Roman" panose="02020603050405020304" pitchFamily="18" charset="0"/>
              </a:rPr>
              <a:t>Note:	</a:t>
            </a:r>
            <a:r>
              <a:rPr lang="en-US" altLang="de-DE" sz="2000" dirty="0">
                <a:latin typeface="+mj-lt"/>
                <a:cs typeface="Times New Roman" panose="02020603050405020304" pitchFamily="18" charset="0"/>
              </a:rPr>
              <a:t>Even though the general fit procedure is ‘Absolute’, the </a:t>
            </a:r>
            <a:r>
              <a:rPr lang="en-US" altLang="de-DE" sz="2000" b="1" dirty="0">
                <a:latin typeface="+mj-lt"/>
                <a:cs typeface="Times New Roman" panose="02020603050405020304" pitchFamily="18" charset="0"/>
              </a:rPr>
              <a:t>second peak of a 		doublet is always treated relative to the first one</a:t>
            </a:r>
            <a:r>
              <a:rPr lang="en-US" altLang="de-DE" sz="2000" dirty="0">
                <a:latin typeface="+mj-lt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ja-JP" dirty="0">
              <a:latin typeface="+mj-lt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72197" y="5565836"/>
            <a:ext cx="8827248" cy="49116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Exercise-04A-Start	</a:t>
            </a:r>
            <a:r>
              <a:rPr lang="en-US" altLang="de-DE" sz="1600" dirty="0">
                <a:latin typeface="+mj-lt"/>
              </a:rPr>
              <a:t>real spectra for the analysis of the chemical states of sulfur, oxygen, nitrogen and 				carbon </a:t>
            </a:r>
          </a:p>
        </p:txBody>
      </p:sp>
    </p:spTree>
    <p:extLst>
      <p:ext uri="{BB962C8B-B14F-4D97-AF65-F5344CB8AC3E}">
        <p14:creationId xmlns:p14="http://schemas.microsoft.com/office/powerpoint/2010/main" val="84017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4. Coupling of fit parameters </a:t>
            </a:r>
            <a:r>
              <a:rPr lang="en-US" altLang="de-DE" sz="2400" u="sng" dirty="0">
                <a:solidFill>
                  <a:srgbClr val="000000"/>
                </a:solidFill>
                <a:latin typeface="+mj-lt"/>
              </a:rPr>
              <a:t>for</a:t>
            </a:r>
            <a:r>
              <a:rPr lang="en-US" altLang="de-DE" sz="2400" u="sng" dirty="0">
                <a:latin typeface="+mj-lt"/>
              </a:rPr>
              <a:t> the peak fit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182126"/>
            <a:ext cx="8827248" cy="588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4A</a:t>
            </a:r>
            <a:r>
              <a:rPr lang="en-US" altLang="de-DE" sz="2000" b="1" dirty="0">
                <a:latin typeface="+mj-lt"/>
              </a:rPr>
              <a:t> Fitting with coupled doublet parameters</a:t>
            </a:r>
          </a:p>
          <a:p>
            <a:pPr>
              <a:lnSpc>
                <a:spcPct val="80000"/>
              </a:lnSpc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Change preferences to ‘Sum’</a:t>
            </a:r>
            <a:r>
              <a:rPr lang="en-US" altLang="ja-JP" sz="2000" dirty="0">
                <a:latin typeface="+mj-lt"/>
              </a:rPr>
              <a:t>, ‘Absolute’ and ‘Matrix inversion’.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Load the project ‘</a:t>
            </a:r>
            <a:r>
              <a:rPr lang="en-US" altLang="ja-JP" sz="2000" b="1" dirty="0">
                <a:latin typeface="+mj-lt"/>
              </a:rPr>
              <a:t>Exercise-04A-Start.ufp</a:t>
            </a:r>
            <a:r>
              <a:rPr lang="en-US" altLang="ja-JP" sz="2000" dirty="0">
                <a:latin typeface="+mj-lt"/>
              </a:rPr>
              <a:t>’ and activate the sulfur </a:t>
            </a:r>
            <a:r>
              <a:rPr lang="en-US" altLang="ja-JP" sz="2000" dirty="0" smtClean="0">
                <a:latin typeface="+mj-lt"/>
              </a:rPr>
              <a:t>peak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and duplicate the spectrum via the pop-up command ‘Programme Internal Coping - Programme Internal Insertion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’.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Operate in both windows: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a)	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Perform 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the satellite subtraction with [Modify - Subtract Satellite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].</a:t>
            </a:r>
            <a:br>
              <a:rPr lang="en-US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b)	Generate a </a:t>
            </a:r>
            <a:r>
              <a:rPr lang="en-US" altLang="ja-JP" sz="2000" dirty="0" err="1">
                <a:solidFill>
                  <a:prstClr val="black"/>
                </a:solidFill>
                <a:latin typeface="Calibri Light"/>
              </a:rPr>
              <a:t>fittable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 background (</a:t>
            </a:r>
            <a:r>
              <a:rPr lang="en-US" altLang="ja-JP" sz="2000" i="1" dirty="0">
                <a:solidFill>
                  <a:prstClr val="black"/>
                </a:solidFill>
                <a:latin typeface="Calibri Light"/>
              </a:rPr>
              <a:t>a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, </a:t>
            </a:r>
            <a:r>
              <a:rPr lang="en-US" altLang="ja-JP" sz="2000" i="1" dirty="0">
                <a:solidFill>
                  <a:prstClr val="black"/>
                </a:solidFill>
                <a:latin typeface="Calibri Light"/>
              </a:rPr>
              <a:t>b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, </a:t>
            </a:r>
            <a:r>
              <a:rPr lang="en-US" altLang="ja-JP" sz="2000" i="1" dirty="0">
                <a:solidFill>
                  <a:prstClr val="black"/>
                </a:solidFill>
                <a:latin typeface="Calibri Light"/>
              </a:rPr>
              <a:t>c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, </a:t>
            </a:r>
            <a:r>
              <a:rPr lang="en-US" altLang="ja-JP" sz="2000" i="1" dirty="0">
                <a:solidFill>
                  <a:prstClr val="black"/>
                </a:solidFill>
                <a:latin typeface="Calibri Light"/>
              </a:rPr>
              <a:t>e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 free, </a:t>
            </a:r>
            <a:r>
              <a:rPr lang="en-US" altLang="ja-JP" sz="2000" i="1" dirty="0">
                <a:solidFill>
                  <a:prstClr val="black"/>
                </a:solidFill>
                <a:latin typeface="Calibri Light"/>
              </a:rPr>
              <a:t>d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, </a:t>
            </a:r>
            <a:r>
              <a:rPr lang="en-US" altLang="ja-JP" sz="2000" dirty="0" err="1">
                <a:solidFill>
                  <a:prstClr val="black"/>
                </a:solidFill>
                <a:latin typeface="Calibri Light"/>
              </a:rPr>
              <a:t>Tougaard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: </a:t>
            </a:r>
            <a:r>
              <a:rPr lang="en-US" altLang="ja-JP" sz="2000" i="1" dirty="0">
                <a:solidFill>
                  <a:prstClr val="black"/>
                </a:solidFill>
                <a:latin typeface="Calibri Light"/>
              </a:rPr>
              <a:t>B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 = 0, 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fix).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/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endParaRPr lang="en-GB" altLang="ja-JP" sz="800" dirty="0" smtClean="0">
              <a:solidFill>
                <a:prstClr val="black"/>
              </a:solidFill>
              <a:latin typeface="Calibri Light"/>
            </a:endParaRPr>
          </a:p>
          <a:p>
            <a:pPr>
              <a:lnSpc>
                <a:spcPct val="80000"/>
              </a:lnSpc>
            </a:pPr>
            <a:r>
              <a:rPr lang="en-US" altLang="de-DE" sz="2000" u="sng" dirty="0" smtClean="0"/>
              <a:t>First </a:t>
            </a:r>
            <a:r>
              <a:rPr lang="en-US" altLang="de-DE" sz="2000" u="sng" dirty="0"/>
              <a:t>Window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en-US" altLang="ja-JP" sz="2000" dirty="0">
                <a:latin typeface="+mj-lt"/>
              </a:rPr>
              <a:t>Perform </a:t>
            </a:r>
            <a:r>
              <a:rPr lang="en-US" altLang="ja-JP" sz="2000" dirty="0" smtClean="0">
                <a:latin typeface="+mj-lt"/>
              </a:rPr>
              <a:t>the peak fit of the Sulphur spectrum with: </a:t>
            </a:r>
            <a:r>
              <a:rPr lang="en-US" altLang="ja-JP" sz="2000" b="1" dirty="0" smtClean="0">
                <a:solidFill>
                  <a:prstClr val="black"/>
                </a:solidFill>
                <a:latin typeface="Calibri Light"/>
              </a:rPr>
              <a:t>all </a:t>
            </a:r>
            <a:r>
              <a:rPr lang="en-US" altLang="ja-JP" sz="2000" b="1" dirty="0">
                <a:solidFill>
                  <a:prstClr val="black"/>
                </a:solidFill>
                <a:latin typeface="Calibri Light"/>
              </a:rPr>
              <a:t>fit parameters free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 (asymmetry parameters 0, fixed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), 44 iterations</a:t>
            </a:r>
            <a:r>
              <a:rPr lang="en-US" altLang="ja-JP" sz="2000" dirty="0" smtClean="0">
                <a:latin typeface="+mj-lt"/>
              </a:rPr>
              <a:t>.</a:t>
            </a:r>
            <a:endParaRPr lang="en-US" altLang="ja-JP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+mj-lt"/>
              <a:buAutoNum type="arabicPeriod" startAt="4"/>
            </a:pPr>
            <a:endParaRPr lang="en-US" altLang="ja-JP" sz="800" dirty="0">
              <a:latin typeface="+mj-lt"/>
            </a:endParaRPr>
          </a:p>
          <a:p>
            <a:pPr marL="914400" lvl="1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 smtClean="0">
              <a:latin typeface="+mj-lt"/>
            </a:endParaRPr>
          </a:p>
          <a:p>
            <a:pPr lvl="0">
              <a:lnSpc>
                <a:spcPct val="80000"/>
              </a:lnSpc>
            </a:pPr>
            <a:r>
              <a:rPr lang="en-US" altLang="de-DE" sz="2000" u="sng" dirty="0" smtClean="0">
                <a:solidFill>
                  <a:prstClr val="black"/>
                </a:solidFill>
              </a:rPr>
              <a:t>Second </a:t>
            </a:r>
            <a:r>
              <a:rPr lang="en-US" altLang="de-DE" sz="2000" u="sng" dirty="0">
                <a:solidFill>
                  <a:prstClr val="black"/>
                </a:solidFill>
              </a:rPr>
              <a:t>Window</a:t>
            </a:r>
          </a:p>
          <a:p>
            <a:pPr marL="342900" lvl="0" indent="-3429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solidFill>
                <a:prstClr val="black"/>
              </a:solidFill>
              <a:latin typeface="Calibri Light"/>
            </a:endParaRPr>
          </a:p>
          <a:p>
            <a:pPr marL="457200" lvl="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Perform the peak fit of the Sulphur spectrum with:  </a:t>
            </a:r>
            <a:r>
              <a:rPr lang="en-US" altLang="ja-JP" sz="2000" b="1" dirty="0">
                <a:solidFill>
                  <a:prstClr val="black"/>
                </a:solidFill>
                <a:latin typeface="Calibri Light"/>
              </a:rPr>
              <a:t>couple all doublet values appropriately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 (asymmetry parameters 0, fixed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), 44 iterations. </a:t>
            </a:r>
            <a:br>
              <a:rPr lang="en-US" altLang="ja-JP" sz="2000" dirty="0" smtClean="0">
                <a:solidFill>
                  <a:prstClr val="black"/>
                </a:solidFill>
                <a:latin typeface="Calibri Light"/>
              </a:rPr>
            </a:b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 startAt="5"/>
            </a:pPr>
            <a:r>
              <a:rPr lang="en-US" altLang="ja-JP" sz="2000" dirty="0" smtClean="0">
                <a:latin typeface="+mj-lt"/>
              </a:rPr>
              <a:t>Try the calculation of the uncertainties of the peak fit of both windows.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/>
            </a:r>
            <a:br>
              <a:rPr lang="en-US" altLang="ja-JP" sz="2000" dirty="0" smtClean="0">
                <a:latin typeface="+mj-lt"/>
              </a:rPr>
            </a:b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70000"/>
              </a:lnSpc>
              <a:buFont typeface="+mj-lt"/>
              <a:buAutoNum type="arabicPeriod" startAt="5"/>
            </a:pPr>
            <a:r>
              <a:rPr lang="en-US" altLang="ja-JP" sz="2000" dirty="0" smtClean="0">
                <a:latin typeface="+mj-lt"/>
              </a:rPr>
              <a:t>Compare the fit results and the fit-parameter uncertainties.</a:t>
            </a:r>
            <a:endParaRPr lang="en-US" altLang="ja-JP" sz="2000" dirty="0">
              <a:latin typeface="+mj-lt"/>
            </a:endParaRPr>
          </a:p>
          <a:p>
            <a:pPr>
              <a:lnSpc>
                <a:spcPct val="70000"/>
              </a:lnSpc>
            </a:pPr>
            <a:endParaRPr lang="en-US" altLang="de-DE" sz="2000" dirty="0"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</a:pPr>
            <a:endParaRPr lang="en-US" altLang="de-DE" sz="2000" dirty="0">
              <a:latin typeface="+mj-lt"/>
              <a:cs typeface="Times New Roman" panose="02020603050405020304" pitchFamily="18" charset="0"/>
            </a:endParaRPr>
          </a:p>
          <a:p>
            <a:pPr lvl="1">
              <a:lnSpc>
                <a:spcPct val="80000"/>
              </a:lnSpc>
            </a:pPr>
            <a:endParaRPr lang="en-US" altLang="ja-JP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364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4. Coupling of fit parameters </a:t>
            </a:r>
            <a:r>
              <a:rPr lang="en-US" altLang="de-DE" sz="2400" u="sng" dirty="0">
                <a:solidFill>
                  <a:srgbClr val="000000"/>
                </a:solidFill>
                <a:latin typeface="+mj-lt"/>
              </a:rPr>
              <a:t>for</a:t>
            </a:r>
            <a:r>
              <a:rPr lang="en-US" altLang="de-DE" sz="2400" u="sng" dirty="0">
                <a:latin typeface="+mj-lt"/>
              </a:rPr>
              <a:t> the peak fit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4B</a:t>
            </a:r>
            <a:r>
              <a:rPr lang="en-US" altLang="de-DE" sz="2000" b="1" dirty="0">
                <a:latin typeface="+mj-lt"/>
              </a:rPr>
              <a:t> Fitting with relative parameters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Usage of </a:t>
            </a:r>
            <a:r>
              <a:rPr lang="en-US" altLang="de-DE" sz="2000" b="1" dirty="0">
                <a:latin typeface="+mj-lt"/>
              </a:rPr>
              <a:t>singlet peaks</a:t>
            </a:r>
            <a:r>
              <a:rPr lang="en-US" altLang="de-DE" sz="2000" dirty="0">
                <a:latin typeface="+mj-lt"/>
              </a:rPr>
              <a:t> and </a:t>
            </a:r>
            <a:r>
              <a:rPr lang="en-US" altLang="de-DE" sz="2000" b="1" dirty="0">
                <a:latin typeface="+mj-lt"/>
              </a:rPr>
              <a:t>relative fit parameters</a:t>
            </a:r>
            <a:r>
              <a:rPr lang="en-US" altLang="de-DE" sz="2000" dirty="0">
                <a:latin typeface="+mj-lt"/>
              </a:rPr>
              <a:t>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Appropriate fixing of the parameters.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Fitting with relative parameters.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Estimation of an </a:t>
            </a:r>
            <a:r>
              <a:rPr lang="en-US" altLang="de-DE" sz="2000" b="1" dirty="0">
                <a:latin typeface="+mj-lt"/>
              </a:rPr>
              <a:t>energy loss function</a:t>
            </a:r>
            <a:r>
              <a:rPr lang="en-US" altLang="de-DE" sz="2000" dirty="0">
                <a:latin typeface="+mj-lt"/>
              </a:rPr>
              <a:t>.</a:t>
            </a:r>
            <a:r>
              <a:rPr lang="en-US" altLang="de-DE" sz="1600" dirty="0">
                <a:latin typeface="+mj-lt"/>
              </a:rPr>
              <a:t>			</a:t>
            </a:r>
          </a:p>
        </p:txBody>
      </p:sp>
      <p:sp>
        <p:nvSpPr>
          <p:cNvPr id="9" name="Rechteck 8"/>
          <p:cNvSpPr/>
          <p:nvPr/>
        </p:nvSpPr>
        <p:spPr>
          <a:xfrm>
            <a:off x="172197" y="5565836"/>
            <a:ext cx="8827248" cy="29418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Exercise-04B-Start	</a:t>
            </a:r>
            <a:r>
              <a:rPr lang="en-US" altLang="de-DE" sz="1600" dirty="0">
                <a:latin typeface="+mj-lt"/>
              </a:rPr>
              <a:t>real data for the analysis of the oxidation of GaAs by ozone</a:t>
            </a:r>
          </a:p>
        </p:txBody>
      </p:sp>
    </p:spTree>
    <p:extLst>
      <p:ext uri="{BB962C8B-B14F-4D97-AF65-F5344CB8AC3E}">
        <p14:creationId xmlns:p14="http://schemas.microsoft.com/office/powerpoint/2010/main" val="424052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	R. Hesse												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4. Coupling of fit parameters </a:t>
            </a:r>
            <a:r>
              <a:rPr lang="en-US" altLang="de-DE" sz="2400" u="sng" dirty="0">
                <a:solidFill>
                  <a:srgbClr val="000000"/>
                </a:solidFill>
                <a:latin typeface="+mj-lt"/>
              </a:rPr>
              <a:t>for</a:t>
            </a:r>
            <a:r>
              <a:rPr lang="en-US" altLang="de-DE" sz="2400" u="sng" dirty="0">
                <a:latin typeface="+mj-lt"/>
              </a:rPr>
              <a:t> the peak fit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4B</a:t>
            </a:r>
            <a:r>
              <a:rPr lang="en-US" altLang="de-DE" sz="2000" b="1" dirty="0">
                <a:latin typeface="+mj-lt"/>
              </a:rPr>
              <a:t> Fitting with relative parameters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Change </a:t>
            </a:r>
            <a:r>
              <a:rPr lang="en-US" altLang="de-DE" sz="2000" dirty="0" smtClean="0">
                <a:latin typeface="+mj-lt"/>
              </a:rPr>
              <a:t>peak-fit setting to </a:t>
            </a:r>
            <a:r>
              <a:rPr lang="en-US" altLang="de-DE" sz="2000" dirty="0">
                <a:latin typeface="+mj-lt"/>
              </a:rPr>
              <a:t>‘Sum’</a:t>
            </a:r>
            <a:r>
              <a:rPr lang="en-US" altLang="ja-JP" sz="2000" dirty="0">
                <a:latin typeface="+mj-lt"/>
              </a:rPr>
              <a:t> and ‘Relative’.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Open project ‘</a:t>
            </a:r>
            <a:r>
              <a:rPr lang="en-US" altLang="ja-JP" sz="2000" b="1" dirty="0">
                <a:latin typeface="+mj-lt"/>
              </a:rPr>
              <a:t>Exercise-04B-Start.ufp</a:t>
            </a:r>
            <a:r>
              <a:rPr lang="en-US" altLang="ja-JP" sz="2000" dirty="0">
                <a:latin typeface="+mj-lt"/>
              </a:rPr>
              <a:t>’ and activate the As 2p</a:t>
            </a:r>
            <a:r>
              <a:rPr lang="en-US" altLang="ja-JP" sz="2000" baseline="-25000" dirty="0">
                <a:latin typeface="+mj-lt"/>
              </a:rPr>
              <a:t>3/2 </a:t>
            </a:r>
            <a:r>
              <a:rPr lang="en-US" altLang="ja-JP" sz="2000" dirty="0">
                <a:latin typeface="+mj-lt"/>
              </a:rPr>
              <a:t>spectrum.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Fit the As 2p</a:t>
            </a:r>
            <a:r>
              <a:rPr lang="en-US" altLang="ja-JP" sz="2000" baseline="-25000" dirty="0">
                <a:latin typeface="+mj-lt"/>
              </a:rPr>
              <a:t>3/2</a:t>
            </a:r>
            <a:r>
              <a:rPr lang="en-US" altLang="ja-JP" sz="2000" dirty="0">
                <a:latin typeface="+mj-lt"/>
              </a:rPr>
              <a:t> peaks with a </a:t>
            </a:r>
            <a:r>
              <a:rPr lang="en-US" altLang="ja-JP" sz="2000" dirty="0" err="1">
                <a:latin typeface="+mj-lt"/>
              </a:rPr>
              <a:t>fittable</a:t>
            </a:r>
            <a:r>
              <a:rPr lang="en-US" altLang="ja-JP" sz="2000" dirty="0">
                <a:latin typeface="+mj-lt"/>
              </a:rPr>
              <a:t> background (</a:t>
            </a:r>
            <a:r>
              <a:rPr lang="en-US" altLang="ja-JP" sz="2000" i="1" dirty="0">
                <a:latin typeface="+mj-lt"/>
              </a:rPr>
              <a:t>a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b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c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e</a:t>
            </a:r>
            <a:r>
              <a:rPr lang="en-US" altLang="ja-JP" sz="2000" dirty="0">
                <a:latin typeface="+mj-lt"/>
              </a:rPr>
              <a:t> free, </a:t>
            </a:r>
            <a:r>
              <a:rPr lang="en-US" altLang="ja-JP" sz="2000" dirty="0" smtClean="0">
                <a:latin typeface="+mj-lt"/>
              </a:rPr>
              <a:t>d fix, </a:t>
            </a:r>
            <a:r>
              <a:rPr lang="en-US" altLang="ja-JP" sz="2000" dirty="0" err="1" smtClean="0">
                <a:latin typeface="+mj-lt"/>
              </a:rPr>
              <a:t>Tougaard</a:t>
            </a:r>
            <a:r>
              <a:rPr lang="en-US" altLang="ja-JP" sz="2000" dirty="0" smtClean="0">
                <a:latin typeface="+mj-lt"/>
              </a:rPr>
              <a:t>: </a:t>
            </a:r>
            <a:r>
              <a:rPr lang="en-US" altLang="ja-JP" sz="2000" i="1" dirty="0">
                <a:latin typeface="+mj-lt"/>
              </a:rPr>
              <a:t>B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C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C’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 smtClean="0">
                <a:latin typeface="+mj-lt"/>
              </a:rPr>
              <a:t>D, </a:t>
            </a:r>
            <a:r>
              <a:rPr lang="en-US" altLang="ja-JP" sz="2000" i="1" dirty="0"/>
              <a:t>T</a:t>
            </a:r>
            <a:r>
              <a:rPr lang="en-US" altLang="ja-JP" sz="2000" i="1" baseline="-25000" dirty="0"/>
              <a:t>0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fix) and five </a:t>
            </a:r>
            <a:r>
              <a:rPr lang="en-US" altLang="ja-JP" sz="2000" dirty="0" smtClean="0">
                <a:latin typeface="+mj-lt"/>
              </a:rPr>
              <a:t>singlets: 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					GaAs</a:t>
            </a:r>
            <a:r>
              <a:rPr lang="en-US" altLang="ja-JP" sz="2000" dirty="0">
                <a:latin typeface="+mj-lt"/>
              </a:rPr>
              <a:t>	1323 eV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				As		+ 1.2 eV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					</a:t>
            </a:r>
            <a:r>
              <a:rPr lang="en-US" altLang="ja-JP" sz="2000" dirty="0" err="1">
                <a:latin typeface="+mj-lt"/>
              </a:rPr>
              <a:t>AsO</a:t>
            </a:r>
            <a:r>
              <a:rPr lang="en-US" altLang="ja-JP" sz="2000" dirty="0">
                <a:latin typeface="+mj-lt"/>
              </a:rPr>
              <a:t>		+ 2.6 eV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					As</a:t>
            </a:r>
            <a:r>
              <a:rPr lang="en-US" altLang="ja-JP" sz="2000" baseline="-25000" dirty="0">
                <a:latin typeface="+mj-lt"/>
              </a:rPr>
              <a:t>2</a:t>
            </a:r>
            <a:r>
              <a:rPr lang="en-US" altLang="ja-JP" sz="2000" dirty="0">
                <a:latin typeface="+mj-lt"/>
              </a:rPr>
              <a:t>O</a:t>
            </a:r>
            <a:r>
              <a:rPr lang="en-US" altLang="ja-JP" sz="2000" baseline="-25000" dirty="0">
                <a:latin typeface="+mj-lt"/>
              </a:rPr>
              <a:t>3</a:t>
            </a:r>
            <a:r>
              <a:rPr lang="en-US" altLang="ja-JP" sz="2000" dirty="0">
                <a:latin typeface="+mj-lt"/>
              </a:rPr>
              <a:t>	+ 3.3 eV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					As</a:t>
            </a:r>
            <a:r>
              <a:rPr lang="en-US" altLang="ja-JP" sz="2000" baseline="-25000" dirty="0">
                <a:latin typeface="+mj-lt"/>
              </a:rPr>
              <a:t>2</a:t>
            </a:r>
            <a:r>
              <a:rPr lang="en-US" altLang="ja-JP" sz="2000" dirty="0">
                <a:latin typeface="+mj-lt"/>
              </a:rPr>
              <a:t>O</a:t>
            </a:r>
            <a:r>
              <a:rPr lang="en-US" altLang="ja-JP" sz="2000" baseline="-25000" dirty="0">
                <a:latin typeface="+mj-lt"/>
              </a:rPr>
              <a:t>5</a:t>
            </a:r>
            <a:r>
              <a:rPr lang="en-US" altLang="ja-JP" sz="2000" dirty="0">
                <a:latin typeface="+mj-lt"/>
              </a:rPr>
              <a:t>	+ 4.3 eV</a:t>
            </a:r>
          </a:p>
          <a:p>
            <a:pPr marL="228600" indent="-2286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en-US" altLang="ja-JP" sz="2000" dirty="0">
                <a:latin typeface="+mj-lt"/>
              </a:rPr>
              <a:t>Fix the relative fit parameters of the peaks 2 to 5 appropriately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e.g.	</a:t>
            </a:r>
            <a:r>
              <a:rPr lang="en-US" altLang="ja-JP" sz="2000" dirty="0" smtClean="0">
                <a:latin typeface="+mj-lt"/>
              </a:rPr>
              <a:t>	L-G </a:t>
            </a:r>
            <a:r>
              <a:rPr lang="en-US" altLang="ja-JP" sz="2000" dirty="0">
                <a:latin typeface="+mj-lt"/>
              </a:rPr>
              <a:t>Mixing = </a:t>
            </a:r>
            <a:r>
              <a:rPr lang="en-US" altLang="ja-JP" sz="2000" dirty="0" smtClean="0">
                <a:latin typeface="+mj-lt"/>
              </a:rPr>
              <a:t>1,	fix </a:t>
            </a: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 	</a:t>
            </a:r>
            <a:r>
              <a:rPr lang="en-US" altLang="ja-JP" sz="2000" dirty="0" smtClean="0">
                <a:latin typeface="+mj-lt"/>
              </a:rPr>
              <a:t>	FWHM </a:t>
            </a:r>
            <a:r>
              <a:rPr lang="en-US" altLang="ja-JP" sz="2000" dirty="0">
                <a:latin typeface="+mj-lt"/>
              </a:rPr>
              <a:t>= </a:t>
            </a:r>
            <a:r>
              <a:rPr lang="en-US" altLang="ja-JP" sz="2000" dirty="0" smtClean="0">
                <a:latin typeface="+mj-lt"/>
              </a:rPr>
              <a:t>1,		fix</a:t>
            </a:r>
            <a:r>
              <a:rPr lang="en-US" altLang="ja-JP" sz="2000" dirty="0">
                <a:latin typeface="+mj-lt"/>
              </a:rPr>
              <a:t>.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 startAt="4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>
                <a:latin typeface="+mj-lt"/>
              </a:rPr>
              <a:t>Run the peak fit with 22 iterations.</a:t>
            </a:r>
          </a:p>
          <a:p>
            <a:pPr marL="342900" indent="-342900">
              <a:lnSpc>
                <a:spcPct val="80000"/>
              </a:lnSpc>
              <a:buFont typeface="+mj-lt"/>
              <a:buAutoNum type="arabicPeriod" startAt="5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>
                <a:latin typeface="+mj-lt"/>
              </a:rPr>
              <a:t>Label the lines of the five chemical species with </a:t>
            </a:r>
            <a:r>
              <a:rPr lang="en-US" altLang="ja-JP" sz="2000" dirty="0" smtClean="0">
                <a:latin typeface="+mj-lt"/>
              </a:rPr>
              <a:t>[Information/Editing - Identify Lines], the dialogue ‘XPS/AES Lines’ appears, press the left mouse button and move the mouse over the spectrum, select As 2p3. ‘Select Line Type’: Chemical Shift, annotate the chemical components with ‘Annotation’.</a:t>
            </a:r>
            <a:endParaRPr lang="en-US" altLang="ja-JP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+mj-lt"/>
              <a:buAutoNum type="arabicPeriod" startAt="5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>
                <a:latin typeface="+mj-lt"/>
              </a:rPr>
              <a:t>Display the fit parameter table via ‘Peak Fit → Show/Correct Fit Parameters…’.</a:t>
            </a:r>
          </a:p>
        </p:txBody>
      </p:sp>
    </p:spTree>
    <p:extLst>
      <p:ext uri="{BB962C8B-B14F-4D97-AF65-F5344CB8AC3E}">
        <p14:creationId xmlns:p14="http://schemas.microsoft.com/office/powerpoint/2010/main" val="228191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4. Coupling of fit parameters </a:t>
            </a:r>
            <a:r>
              <a:rPr lang="en-US" altLang="de-DE" sz="2400" u="sng" dirty="0">
                <a:solidFill>
                  <a:srgbClr val="000000"/>
                </a:solidFill>
                <a:latin typeface="+mj-lt"/>
              </a:rPr>
              <a:t>for</a:t>
            </a:r>
            <a:r>
              <a:rPr lang="en-US" altLang="de-DE" sz="2400" u="sng" dirty="0">
                <a:latin typeface="+mj-lt"/>
              </a:rPr>
              <a:t> the peak fit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324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4C</a:t>
            </a:r>
            <a:r>
              <a:rPr lang="en-US" altLang="de-DE" sz="2000" b="1" dirty="0">
                <a:latin typeface="+mj-lt"/>
              </a:rPr>
              <a:t> Relative fit parameters and improved </a:t>
            </a:r>
            <a:r>
              <a:rPr lang="en-US" altLang="de-DE" sz="2000" b="1" cap="small" dirty="0" err="1">
                <a:latin typeface="+mj-lt"/>
              </a:rPr>
              <a:t>Tougaard</a:t>
            </a:r>
            <a:r>
              <a:rPr lang="en-US" altLang="de-DE" sz="2000" b="1" dirty="0">
                <a:latin typeface="+mj-lt"/>
              </a:rPr>
              <a:t> background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Peak fit of a </a:t>
            </a:r>
            <a:r>
              <a:rPr lang="en-US" altLang="de-DE" sz="2000" b="1" dirty="0">
                <a:latin typeface="+mj-lt"/>
              </a:rPr>
              <a:t>wide range spectrum</a:t>
            </a:r>
            <a:r>
              <a:rPr lang="en-US" altLang="de-DE" sz="2000" dirty="0">
                <a:latin typeface="+mj-lt"/>
              </a:rPr>
              <a:t>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Usage of singlet peaks, relative fit parameters and </a:t>
            </a:r>
            <a:r>
              <a:rPr lang="en-US" altLang="de-DE" sz="2000" cap="small" dirty="0" err="1">
                <a:latin typeface="+mj-lt"/>
              </a:rPr>
              <a:t>Tougaard</a:t>
            </a:r>
            <a:r>
              <a:rPr lang="en-US" altLang="de-DE" sz="2000" dirty="0">
                <a:latin typeface="+mj-lt"/>
              </a:rPr>
              <a:t> background.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Manual definition of </a:t>
            </a:r>
            <a:r>
              <a:rPr lang="en-US" altLang="de-DE" sz="2000" cap="small" dirty="0" err="1">
                <a:latin typeface="+mj-lt"/>
              </a:rPr>
              <a:t>Tougaard</a:t>
            </a:r>
            <a:r>
              <a:rPr lang="en-US" altLang="de-DE" sz="2000" dirty="0">
                <a:latin typeface="+mj-lt"/>
              </a:rPr>
              <a:t> background parameters.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Influence of the </a:t>
            </a:r>
            <a:r>
              <a:rPr lang="en-US" altLang="ja-JP" sz="2000" cap="small" dirty="0" err="1">
                <a:latin typeface="+mj-lt"/>
              </a:rPr>
              <a:t>Tougaard</a:t>
            </a:r>
            <a:r>
              <a:rPr lang="en-US" altLang="ja-JP" sz="2000">
                <a:latin typeface="+mj-lt"/>
              </a:rPr>
              <a:t> </a:t>
            </a:r>
            <a:r>
              <a:rPr lang="en-US" altLang="ja-JP" sz="2000" smtClean="0">
                <a:latin typeface="+mj-lt"/>
              </a:rPr>
              <a:t>background </a:t>
            </a:r>
            <a:r>
              <a:rPr lang="en-US" altLang="ja-JP" sz="2000" dirty="0">
                <a:latin typeface="+mj-lt"/>
              </a:rPr>
              <a:t>parameter </a:t>
            </a:r>
            <a:r>
              <a:rPr lang="en-US" altLang="ja-JP" sz="2000" i="1" dirty="0">
                <a:latin typeface="+mj-lt"/>
              </a:rPr>
              <a:t>T</a:t>
            </a:r>
            <a:r>
              <a:rPr lang="en-US" altLang="ja-JP" sz="2000" i="1" baseline="-25000" dirty="0">
                <a:latin typeface="+mj-lt"/>
              </a:rPr>
              <a:t>0</a:t>
            </a:r>
            <a:r>
              <a:rPr lang="en-US" altLang="ja-JP" sz="2000" dirty="0">
                <a:latin typeface="+mj-lt"/>
              </a:rPr>
              <a:t> on the fit.</a:t>
            </a: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</a:rPr>
              <a:t>Parallel calculation of the </a:t>
            </a:r>
            <a:r>
              <a:rPr lang="en-US" sz="2000" b="1" dirty="0">
                <a:latin typeface="+mj-lt"/>
              </a:rPr>
              <a:t>loss function</a:t>
            </a:r>
            <a:r>
              <a:rPr lang="en-US" sz="2000" dirty="0">
                <a:latin typeface="+mj-lt"/>
              </a:rPr>
              <a:t> integrated into the </a:t>
            </a:r>
            <a:r>
              <a:rPr lang="en-US" sz="2000" cap="small" dirty="0" err="1">
                <a:latin typeface="+mj-lt"/>
              </a:rPr>
              <a:t>Tougaard</a:t>
            </a:r>
            <a:r>
              <a:rPr lang="en-US" sz="2000" dirty="0">
                <a:latin typeface="+mj-lt"/>
              </a:rPr>
              <a:t> background.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Plot of loss functions in separate windows and one window.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Estimation of the </a:t>
            </a:r>
            <a:r>
              <a:rPr lang="en-US" altLang="de-DE" sz="2000" b="1" dirty="0">
                <a:latin typeface="+mj-lt"/>
              </a:rPr>
              <a:t>energy gaps</a:t>
            </a:r>
            <a:r>
              <a:rPr lang="en-US" altLang="de-DE" sz="2000" dirty="0">
                <a:latin typeface="+mj-lt"/>
              </a:rPr>
              <a:t>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Plot of the </a:t>
            </a:r>
            <a:r>
              <a:rPr lang="en-US" altLang="ja-JP" sz="2000" b="1" dirty="0">
                <a:latin typeface="+mj-lt"/>
              </a:rPr>
              <a:t>inelastic electron scattering cross section</a:t>
            </a:r>
            <a:r>
              <a:rPr lang="en-US" altLang="ja-JP" sz="2000" dirty="0">
                <a:latin typeface="+mj-lt"/>
              </a:rPr>
              <a:t> functions.</a:t>
            </a:r>
          </a:p>
        </p:txBody>
      </p:sp>
      <p:sp>
        <p:nvSpPr>
          <p:cNvPr id="8" name="Rechteck 7"/>
          <p:cNvSpPr/>
          <p:nvPr/>
        </p:nvSpPr>
        <p:spPr>
          <a:xfrm>
            <a:off x="172197" y="5565836"/>
            <a:ext cx="8827248" cy="29418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Exercise-04C-Start	</a:t>
            </a:r>
            <a:r>
              <a:rPr lang="en-US" altLang="de-DE" sz="1600" dirty="0">
                <a:latin typeface="+mj-lt"/>
              </a:rPr>
              <a:t> wide range spectrum of SiO</a:t>
            </a:r>
            <a:r>
              <a:rPr lang="en-US" altLang="de-DE" sz="1600" baseline="-25000" dirty="0">
                <a:latin typeface="+mj-lt"/>
              </a:rPr>
              <a:t>2</a:t>
            </a:r>
            <a:endParaRPr lang="en-US" altLang="de-DE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9312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4. Coupling of fit parameters </a:t>
            </a:r>
            <a:r>
              <a:rPr lang="en-US" altLang="de-DE" sz="2400" u="sng" dirty="0">
                <a:solidFill>
                  <a:srgbClr val="000000"/>
                </a:solidFill>
                <a:latin typeface="+mj-lt"/>
              </a:rPr>
              <a:t>for</a:t>
            </a:r>
            <a:r>
              <a:rPr lang="en-US" altLang="de-DE" sz="2400" u="sng" dirty="0">
                <a:latin typeface="+mj-lt"/>
              </a:rPr>
              <a:t> the peak fit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558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000" b="1" u="sng" dirty="0">
                <a:latin typeface="+mj-lt"/>
              </a:rPr>
              <a:t>Task 4C</a:t>
            </a:r>
            <a:r>
              <a:rPr lang="en-US" sz="2000" b="1" dirty="0">
                <a:latin typeface="+mj-lt"/>
              </a:rPr>
              <a:t> </a:t>
            </a:r>
            <a:r>
              <a:rPr lang="en-US" altLang="de-DE" sz="2000" b="1" dirty="0">
                <a:latin typeface="+mj-lt"/>
              </a:rPr>
              <a:t>Relative fit parameters and improved </a:t>
            </a:r>
            <a:r>
              <a:rPr lang="en-US" altLang="de-DE" sz="2000" b="1" cap="small" dirty="0" err="1">
                <a:latin typeface="+mj-lt"/>
              </a:rPr>
              <a:t>Tougaard</a:t>
            </a:r>
            <a:r>
              <a:rPr lang="en-US" altLang="de-DE" sz="2000" b="1" dirty="0">
                <a:latin typeface="+mj-lt"/>
              </a:rPr>
              <a:t> background</a:t>
            </a:r>
          </a:p>
          <a:p>
            <a:pPr>
              <a:lnSpc>
                <a:spcPct val="80000"/>
              </a:lnSpc>
              <a:defRPr/>
            </a:pPr>
            <a:endParaRPr lang="en-US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altLang="ja-JP" sz="2000" dirty="0">
                <a:latin typeface="+mj-lt"/>
              </a:rPr>
              <a:t>Set the </a:t>
            </a:r>
            <a:r>
              <a:rPr lang="en-US" altLang="ja-JP" sz="2000" dirty="0" smtClean="0">
                <a:latin typeface="+mj-lt"/>
              </a:rPr>
              <a:t>peak-fit </a:t>
            </a:r>
            <a:r>
              <a:rPr lang="en-US" altLang="ja-JP" sz="2000" dirty="0">
                <a:latin typeface="+mj-lt"/>
              </a:rPr>
              <a:t>settings to ‘Convolution’ and ‘Relative’.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endParaRPr lang="en-US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sz="2000" dirty="0">
                <a:latin typeface="+mj-lt"/>
              </a:rPr>
              <a:t>Load the project ‘</a:t>
            </a:r>
            <a:r>
              <a:rPr lang="en-US" sz="2000" b="1" dirty="0">
                <a:latin typeface="+mj-lt"/>
              </a:rPr>
              <a:t>Exercise-04C-Start.ufp</a:t>
            </a:r>
            <a:r>
              <a:rPr lang="en-US" sz="2000" dirty="0">
                <a:latin typeface="+mj-lt"/>
              </a:rPr>
              <a:t>’.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altLang="ja-JP" sz="2000" dirty="0">
                <a:latin typeface="+mj-lt"/>
              </a:rPr>
              <a:t>Load the transmission function ‘ESCALAB220_MONO_LAXL_50EP.trm’ via </a:t>
            </a:r>
            <a:r>
              <a:rPr lang="en-US" altLang="ja-JP" sz="2000" dirty="0" smtClean="0">
                <a:latin typeface="+mj-lt"/>
              </a:rPr>
              <a:t>[</a:t>
            </a:r>
            <a:r>
              <a:rPr lang="en-US" altLang="ja-JP" sz="2000" dirty="0" smtClean="0">
                <a:solidFill>
                  <a:srgbClr val="000000"/>
                </a:solidFill>
                <a:latin typeface="+mj-lt"/>
              </a:rPr>
              <a:t>Preferences </a:t>
            </a:r>
            <a:r>
              <a:rPr lang="en-US" altLang="ja-JP" sz="2000" dirty="0"/>
              <a:t>→</a:t>
            </a:r>
            <a:r>
              <a:rPr lang="en-US" altLang="ja-JP" sz="2000" dirty="0" smtClean="0">
                <a:solidFill>
                  <a:srgbClr val="000000"/>
                </a:solidFill>
                <a:latin typeface="+mj-lt"/>
              </a:rPr>
              <a:t> Preferences], ‘Load T(E)’,  The loaded transmission function is displayed..</a:t>
            </a:r>
            <a:endParaRPr lang="en-US" altLang="ja-JP" sz="2000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endParaRPr lang="en-US" altLang="ja-JP" sz="800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altLang="ja-JP" sz="2000" dirty="0">
                <a:latin typeface="+mj-lt"/>
              </a:rPr>
              <a:t>Correct the survey spectrum with the transmission function via </a:t>
            </a:r>
            <a:r>
              <a:rPr lang="en-US" altLang="ja-JP" sz="2000" dirty="0" smtClean="0">
                <a:latin typeface="+mj-lt"/>
              </a:rPr>
              <a:t>[Modify </a:t>
            </a:r>
            <a:r>
              <a:rPr lang="en-US" altLang="ja-JP" sz="2000" dirty="0">
                <a:latin typeface="+mj-lt"/>
              </a:rPr>
              <a:t>→</a:t>
            </a:r>
            <a:r>
              <a:rPr lang="en-US" altLang="ja-JP" sz="2000" dirty="0">
                <a:solidFill>
                  <a:srgbClr val="CC0000"/>
                </a:solidFill>
                <a:latin typeface="+mj-lt"/>
              </a:rPr>
              <a:t> </a:t>
            </a:r>
            <a:r>
              <a:rPr lang="en-US" altLang="ja-JP" sz="2000" dirty="0" smtClean="0">
                <a:solidFill>
                  <a:srgbClr val="000000"/>
                </a:solidFill>
                <a:latin typeface="+mj-lt"/>
              </a:rPr>
              <a:t>Correction </a:t>
            </a: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with IERF</a:t>
            </a:r>
            <a:r>
              <a:rPr lang="en-US" altLang="ja-JP" sz="2000" dirty="0">
                <a:latin typeface="+mj-lt"/>
              </a:rPr>
              <a:t>: </a:t>
            </a:r>
            <a:r>
              <a:rPr lang="en-US" altLang="ja-JP" sz="2000" dirty="0" smtClean="0">
                <a:latin typeface="+mj-lt"/>
              </a:rPr>
              <a:t>ESCALAB220_MONO_LAXL_50EP.trm].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altLang="ja-JP" sz="2000" dirty="0">
                <a:latin typeface="+mj-lt"/>
              </a:rPr>
              <a:t>Reduce the spectral range appropriately (e.g. 235 eV – 84 eV).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r>
              <a:rPr lang="en-US" altLang="ja-JP" sz="2000" dirty="0">
                <a:latin typeface="+mj-lt"/>
              </a:rPr>
              <a:t>Duplicate the spectrum.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  <a:defRPr/>
            </a:pPr>
            <a:endParaRPr lang="en-US" altLang="ja-JP" sz="8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u="sng" dirty="0">
                <a:latin typeface="+mj-lt"/>
              </a:rPr>
              <a:t>First Window	</a:t>
            </a:r>
          </a:p>
          <a:p>
            <a:pPr>
              <a:lnSpc>
                <a:spcPct val="80000"/>
              </a:lnSpc>
              <a:defRPr/>
            </a:pPr>
            <a:endParaRPr lang="en-US" altLang="ja-JP" sz="800" u="sng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  <a:defRPr/>
            </a:pPr>
            <a:r>
              <a:rPr lang="en-US" altLang="ja-JP" sz="2000" dirty="0" smtClean="0">
                <a:latin typeface="+mj-lt"/>
              </a:rPr>
              <a:t>Manual </a:t>
            </a:r>
            <a:r>
              <a:rPr lang="en-US" altLang="ja-JP" sz="2000" dirty="0">
                <a:latin typeface="+mj-lt"/>
              </a:rPr>
              <a:t>alignment of </a:t>
            </a:r>
            <a:r>
              <a:rPr lang="en-US" altLang="ja-JP" sz="2000" i="1" dirty="0">
                <a:latin typeface="+mj-lt"/>
              </a:rPr>
              <a:t>B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C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C‘,</a:t>
            </a:r>
            <a:r>
              <a:rPr lang="en-US" altLang="ja-JP" sz="2000" dirty="0">
                <a:latin typeface="+mj-lt"/>
              </a:rPr>
              <a:t> </a:t>
            </a:r>
            <a:r>
              <a:rPr lang="en-US" altLang="ja-JP" sz="2000" i="1" dirty="0">
                <a:latin typeface="+mj-lt"/>
              </a:rPr>
              <a:t>D</a:t>
            </a:r>
            <a:r>
              <a:rPr lang="en-US" altLang="ja-JP" sz="2000" dirty="0">
                <a:latin typeface="+mj-lt"/>
              </a:rPr>
              <a:t> and </a:t>
            </a:r>
            <a:r>
              <a:rPr lang="en-US" altLang="ja-JP" sz="2000" i="1" dirty="0">
                <a:latin typeface="+mj-lt"/>
              </a:rPr>
              <a:t>T</a:t>
            </a:r>
            <a:r>
              <a:rPr lang="en-US" altLang="ja-JP" sz="2000" i="1" baseline="-25000" dirty="0">
                <a:latin typeface="+mj-lt"/>
              </a:rPr>
              <a:t>0 </a:t>
            </a:r>
            <a:r>
              <a:rPr lang="en-US" altLang="ja-JP" sz="2000" dirty="0">
                <a:latin typeface="+mj-lt"/>
              </a:rPr>
              <a:t> with </a:t>
            </a:r>
            <a:r>
              <a:rPr lang="en-US" altLang="ja-JP" sz="2000" dirty="0" smtClean="0">
                <a:latin typeface="+mj-lt"/>
              </a:rPr>
              <a:t>[Modify </a:t>
            </a:r>
            <a:r>
              <a:rPr lang="en-US" altLang="ja-JP" sz="2000" dirty="0">
                <a:latin typeface="+mj-lt"/>
              </a:rPr>
              <a:t>→ Calculate Background </a:t>
            </a:r>
            <a:r>
              <a:rPr lang="en-US" altLang="ja-JP" sz="2000" dirty="0" smtClean="0">
                <a:latin typeface="+mj-lt"/>
              </a:rPr>
              <a:t>→</a:t>
            </a:r>
            <a:r>
              <a:rPr lang="en-US" altLang="ja-JP" sz="2000" dirty="0" err="1" smtClean="0">
                <a:solidFill>
                  <a:prstClr val="black"/>
                </a:solidFill>
                <a:latin typeface="Calibri Light"/>
              </a:rPr>
              <a:t>Tougaard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]</a:t>
            </a:r>
            <a:r>
              <a:rPr lang="en-US" altLang="ja-JP" sz="2000" dirty="0" smtClean="0">
                <a:latin typeface="+mj-lt"/>
              </a:rPr>
              <a:t>, </a:t>
            </a:r>
            <a:r>
              <a:rPr lang="en-US" altLang="ja-JP" sz="2000" dirty="0">
                <a:latin typeface="+mj-lt"/>
              </a:rPr>
              <a:t>recommended values e.g.	</a:t>
            </a:r>
            <a:r>
              <a:rPr lang="en-US" altLang="ja-JP" sz="2000" i="1" dirty="0">
                <a:latin typeface="+mj-lt"/>
              </a:rPr>
              <a:t>B</a:t>
            </a:r>
            <a:r>
              <a:rPr lang="en-US" altLang="ja-JP" sz="2000" dirty="0">
                <a:latin typeface="+mj-lt"/>
              </a:rPr>
              <a:t> = 450</a:t>
            </a:r>
          </a:p>
          <a:p>
            <a:pPr>
              <a:lnSpc>
                <a:spcPct val="80000"/>
              </a:lnSpc>
              <a:defRPr/>
            </a:pPr>
            <a:r>
              <a:rPr lang="en-US" altLang="ja-JP" sz="2000" dirty="0">
                <a:latin typeface="+mj-lt"/>
              </a:rPr>
              <a:t>										</a:t>
            </a:r>
            <a:r>
              <a:rPr lang="en-US" altLang="ja-JP" sz="2000" i="1" dirty="0">
                <a:latin typeface="+mj-lt"/>
              </a:rPr>
              <a:t>C</a:t>
            </a:r>
            <a:r>
              <a:rPr lang="en-US" altLang="ja-JP" sz="2000" dirty="0">
                <a:latin typeface="+mj-lt"/>
              </a:rPr>
              <a:t> = 370			</a:t>
            </a:r>
            <a:r>
              <a:rPr lang="en-US" altLang="ja-JP" sz="2000" i="1" dirty="0">
                <a:latin typeface="+mj-lt"/>
              </a:rPr>
              <a:t>D</a:t>
            </a:r>
            <a:r>
              <a:rPr lang="en-US" altLang="ja-JP" sz="2000" dirty="0">
                <a:latin typeface="+mj-lt"/>
              </a:rPr>
              <a:t> = 680</a:t>
            </a:r>
          </a:p>
          <a:p>
            <a:pPr>
              <a:lnSpc>
                <a:spcPct val="80000"/>
              </a:lnSpc>
              <a:defRPr/>
            </a:pPr>
            <a:r>
              <a:rPr lang="en-US" altLang="ja-JP" sz="2000" i="1" dirty="0">
                <a:latin typeface="+mj-lt"/>
              </a:rPr>
              <a:t>										C‘</a:t>
            </a:r>
            <a:r>
              <a:rPr lang="en-US" altLang="ja-JP" sz="2000" dirty="0">
                <a:latin typeface="+mj-lt"/>
              </a:rPr>
              <a:t> = -1.3			</a:t>
            </a:r>
            <a:r>
              <a:rPr lang="en-US" altLang="ja-JP" sz="2000" i="1" dirty="0">
                <a:latin typeface="+mj-lt"/>
              </a:rPr>
              <a:t>T</a:t>
            </a:r>
            <a:r>
              <a:rPr lang="en-US" altLang="ja-JP" sz="2000" i="1" baseline="-25000" dirty="0">
                <a:latin typeface="+mj-lt"/>
              </a:rPr>
              <a:t>0</a:t>
            </a:r>
            <a:r>
              <a:rPr lang="en-US" altLang="ja-JP" sz="2000" dirty="0">
                <a:latin typeface="+mj-lt"/>
              </a:rPr>
              <a:t> = 0 – 8 </a:t>
            </a:r>
            <a:r>
              <a:rPr lang="en-US" altLang="ja-JP" sz="2000" dirty="0" smtClean="0">
                <a:latin typeface="+mj-lt"/>
              </a:rPr>
              <a:t>eV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	Adjust B-Parameter: Unchecked</a:t>
            </a: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  <a:defRPr/>
            </a:pPr>
            <a:r>
              <a:rPr lang="en-US" altLang="ja-JP" sz="2000" dirty="0" smtClean="0">
                <a:latin typeface="+mj-lt"/>
              </a:rPr>
              <a:t>Modify </a:t>
            </a:r>
            <a:r>
              <a:rPr lang="en-US" altLang="ja-JP" sz="2000" i="1" dirty="0">
                <a:solidFill>
                  <a:prstClr val="black"/>
                </a:solidFill>
                <a:latin typeface="Calibri Light"/>
              </a:rPr>
              <a:t>T</a:t>
            </a:r>
            <a:r>
              <a:rPr lang="en-US" altLang="ja-JP" sz="2000" i="1" baseline="-25000" dirty="0">
                <a:solidFill>
                  <a:prstClr val="black"/>
                </a:solidFill>
                <a:latin typeface="Calibri Light"/>
              </a:rPr>
              <a:t>0</a:t>
            </a:r>
            <a:r>
              <a:rPr lang="en-US" altLang="ja-JP" sz="2000" dirty="0" smtClean="0">
                <a:latin typeface="+mj-lt"/>
              </a:rPr>
              <a:t> and press ‘Preview’ to see the changes and save </a:t>
            </a:r>
            <a:r>
              <a:rPr lang="en-US" altLang="ja-JP" sz="2000" dirty="0">
                <a:latin typeface="+mj-lt"/>
              </a:rPr>
              <a:t>the manually </a:t>
            </a:r>
            <a:r>
              <a:rPr lang="en-US" altLang="ja-JP" sz="2000" dirty="0" smtClean="0">
                <a:latin typeface="+mj-lt"/>
              </a:rPr>
              <a:t>defined loss </a:t>
            </a:r>
            <a:r>
              <a:rPr lang="en-US" altLang="ja-JP" sz="2000" dirty="0">
                <a:latin typeface="+mj-lt"/>
              </a:rPr>
              <a:t>function in ‘</a:t>
            </a:r>
            <a:r>
              <a:rPr lang="en-US" altLang="ja-JP" sz="2000" dirty="0" err="1">
                <a:latin typeface="+mj-lt"/>
              </a:rPr>
              <a:t>loss.cro</a:t>
            </a:r>
            <a:r>
              <a:rPr lang="en-US" altLang="ja-JP" sz="2000" dirty="0">
                <a:latin typeface="+mj-lt"/>
              </a:rPr>
              <a:t>’.</a:t>
            </a: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722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General structure of the following exercises</a:t>
            </a:r>
            <a:endParaRPr lang="en-US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6" y="1230678"/>
            <a:ext cx="88272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>
              <a:buFont typeface="+mj-lt"/>
              <a:buAutoNum type="arabicPeriod"/>
            </a:pPr>
            <a:r>
              <a:rPr lang="en-GB" altLang="de-DE" sz="2000" dirty="0">
                <a:latin typeface="+mj-lt"/>
              </a:rPr>
              <a:t>Description and aim of the exercise,</a:t>
            </a:r>
          </a:p>
          <a:p>
            <a:pPr marL="457200" lvl="2"/>
            <a:r>
              <a:rPr lang="en-GB" altLang="de-DE" sz="2000" dirty="0">
                <a:latin typeface="+mj-lt"/>
              </a:rPr>
              <a:t>e.g. </a:t>
            </a:r>
            <a:r>
              <a:rPr lang="en-GB" altLang="de-DE" sz="2000" b="1" u="sng" dirty="0">
                <a:latin typeface="+mj-lt"/>
              </a:rPr>
              <a:t>Exercise 1</a:t>
            </a:r>
            <a:r>
              <a:rPr lang="en-GB" altLang="de-DE" sz="2000" b="1" dirty="0">
                <a:latin typeface="+mj-lt"/>
              </a:rPr>
              <a:t>: Programme handling</a:t>
            </a:r>
            <a:r>
              <a:rPr lang="en-GB" altLang="de-DE" sz="2000" dirty="0">
                <a:latin typeface="+mj-lt"/>
              </a:rPr>
              <a:t>.</a:t>
            </a:r>
            <a:endParaRPr lang="en-GB" altLang="de-DE" sz="2000" b="1" dirty="0">
              <a:latin typeface="+mj-lt"/>
            </a:endParaRPr>
          </a:p>
          <a:p>
            <a:pPr marL="457200" lvl="2"/>
            <a:endParaRPr lang="en-GB" altLang="de-DE" sz="800" dirty="0">
              <a:latin typeface="+mj-lt"/>
            </a:endParaRPr>
          </a:p>
          <a:p>
            <a:pPr lvl="1" indent="-457200">
              <a:buFont typeface="+mj-lt"/>
              <a:buAutoNum type="arabicPeriod"/>
            </a:pPr>
            <a:r>
              <a:rPr lang="en-GB" altLang="de-DE" sz="2000" dirty="0">
                <a:latin typeface="+mj-lt"/>
              </a:rPr>
              <a:t>Demonstration of the task.</a:t>
            </a:r>
          </a:p>
          <a:p>
            <a:pPr marL="0" lvl="1"/>
            <a:endParaRPr lang="en-GB" altLang="de-DE" sz="800" b="1" dirty="0">
              <a:latin typeface="+mj-lt"/>
            </a:endParaRPr>
          </a:p>
          <a:p>
            <a:pPr lvl="1" indent="-457200">
              <a:buFont typeface="+mj-lt"/>
              <a:buAutoNum type="arabicPeriod" startAt="3"/>
            </a:pPr>
            <a:r>
              <a:rPr lang="en-GB" altLang="de-DE" sz="2000" dirty="0">
                <a:latin typeface="+mj-lt"/>
              </a:rPr>
              <a:t>Step-by-step guide to perform the given task,</a:t>
            </a:r>
          </a:p>
          <a:p>
            <a:pPr marL="0" lvl="1"/>
            <a:r>
              <a:rPr lang="en-GB" altLang="de-DE" sz="2000" dirty="0">
                <a:latin typeface="+mj-lt"/>
              </a:rPr>
              <a:t>	e.g. </a:t>
            </a:r>
            <a:r>
              <a:rPr lang="en-GB" altLang="de-DE" sz="2000" b="1" u="sng" dirty="0">
                <a:latin typeface="+mj-lt"/>
              </a:rPr>
              <a:t>Task 1</a:t>
            </a:r>
            <a:r>
              <a:rPr lang="en-GB" altLang="de-DE" sz="2000" b="1" dirty="0">
                <a:latin typeface="+mj-lt"/>
              </a:rPr>
              <a:t>: Programme handling</a:t>
            </a:r>
            <a:r>
              <a:rPr lang="en-GB" altLang="de-DE" sz="2000" dirty="0">
                <a:latin typeface="+mj-lt"/>
              </a:rPr>
              <a:t>.</a:t>
            </a:r>
          </a:p>
          <a:p>
            <a:pPr marL="0" lvl="1"/>
            <a:endParaRPr lang="en-GB" altLang="de-DE" sz="2000" b="1" dirty="0">
              <a:latin typeface="+mj-lt"/>
            </a:endParaRPr>
          </a:p>
          <a:p>
            <a:pPr marL="0" lvl="1"/>
            <a:endParaRPr lang="en-GB" altLang="de-DE" sz="2000" b="1" dirty="0">
              <a:latin typeface="+mj-lt"/>
            </a:endParaRPr>
          </a:p>
          <a:p>
            <a:pPr marL="0" lvl="1" algn="ctr"/>
            <a:r>
              <a:rPr lang="en-GB" altLang="de-DE" sz="2000" b="1" dirty="0">
                <a:latin typeface="+mj-lt"/>
              </a:rPr>
              <a:t>You are kindly asked to attentively follow the demonstrations first.</a:t>
            </a:r>
          </a:p>
          <a:p>
            <a:pPr marL="0" lvl="1" algn="ctr"/>
            <a:r>
              <a:rPr lang="en-GB" altLang="de-DE" sz="2000" b="1" dirty="0">
                <a:latin typeface="+mj-lt"/>
              </a:rPr>
              <a:t>Afterwards there will be enough time to process the tasks yourself.</a:t>
            </a:r>
          </a:p>
          <a:p>
            <a:pPr marL="0" lvl="1" algn="ctr"/>
            <a:r>
              <a:rPr lang="en-GB" altLang="de-DE" sz="2000" dirty="0">
                <a:latin typeface="+mj-lt"/>
              </a:rPr>
              <a:t>In case of questions, please ask the assistants.</a:t>
            </a:r>
          </a:p>
          <a:p>
            <a:pPr marL="0" lvl="1" algn="ctr"/>
            <a:endParaRPr lang="en-GB" altLang="de-DE" sz="2000" b="1" dirty="0">
              <a:latin typeface="+mj-lt"/>
            </a:endParaRPr>
          </a:p>
          <a:p>
            <a:pPr marL="0" lvl="1" algn="ctr"/>
            <a:endParaRPr lang="en-GB" altLang="de-DE" sz="800" b="1" dirty="0">
              <a:latin typeface="+mj-lt"/>
            </a:endParaRPr>
          </a:p>
          <a:p>
            <a:pPr marL="0" lvl="1" algn="ctr"/>
            <a:r>
              <a:rPr lang="en-GB" altLang="de-DE" sz="2000" b="1" dirty="0">
                <a:latin typeface="+mj-lt"/>
              </a:rPr>
              <a:t>With progress of the course less instructions are given </a:t>
            </a:r>
          </a:p>
          <a:p>
            <a:pPr marL="0" lvl="1" algn="ctr"/>
            <a:r>
              <a:rPr lang="en-GB" altLang="de-DE" sz="2000" b="1" dirty="0">
                <a:latin typeface="+mj-lt"/>
              </a:rPr>
              <a:t>and more self-responsible work is necessary.</a:t>
            </a:r>
          </a:p>
          <a:p>
            <a:pPr marL="0" lvl="1" algn="ctr"/>
            <a:endParaRPr lang="en-GB" altLang="de-DE" sz="2000" b="1" dirty="0">
              <a:latin typeface="+mj-lt"/>
            </a:endParaRPr>
          </a:p>
          <a:p>
            <a:pPr marL="0" lvl="1" algn="ctr"/>
            <a:r>
              <a:rPr lang="en-US" altLang="ja-JP" sz="2000" dirty="0">
                <a:latin typeface="+mj-lt"/>
              </a:rPr>
              <a:t>The results of the tasks are saved in ‘</a:t>
            </a:r>
            <a:r>
              <a:rPr lang="en-US" altLang="ja-JP" sz="2000" b="1" dirty="0">
                <a:latin typeface="+mj-lt"/>
              </a:rPr>
              <a:t>Exercise-xx-</a:t>
            </a:r>
            <a:r>
              <a:rPr lang="en-US" altLang="ja-JP" sz="2000" b="1" dirty="0" err="1">
                <a:latin typeface="+mj-lt"/>
              </a:rPr>
              <a:t>Result.ufp</a:t>
            </a:r>
            <a:r>
              <a:rPr lang="en-US" altLang="ja-JP" sz="2000" dirty="0">
                <a:latin typeface="+mj-lt"/>
              </a:rPr>
              <a:t>’.</a:t>
            </a:r>
            <a:endParaRPr lang="en-GB" altLang="de-DE" sz="2000" dirty="0">
              <a:latin typeface="+mj-lt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1006414" y="3525361"/>
            <a:ext cx="7090913" cy="116740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227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4. Coupling of fit parameters </a:t>
            </a:r>
            <a:r>
              <a:rPr lang="en-US" altLang="de-DE" sz="2400" u="sng" dirty="0">
                <a:solidFill>
                  <a:srgbClr val="000000"/>
                </a:solidFill>
                <a:latin typeface="+mj-lt"/>
              </a:rPr>
              <a:t>for</a:t>
            </a:r>
            <a:r>
              <a:rPr lang="en-US" altLang="de-DE" sz="2400" u="sng" dirty="0">
                <a:latin typeface="+mj-lt"/>
              </a:rPr>
              <a:t> the peak fit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31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2000" b="1" u="sng" dirty="0">
                <a:latin typeface="+mj-lt"/>
              </a:rPr>
              <a:t>Task 4C</a:t>
            </a:r>
            <a:r>
              <a:rPr lang="en-US" sz="2000" b="1" dirty="0">
                <a:latin typeface="+mj-lt"/>
              </a:rPr>
              <a:t> </a:t>
            </a:r>
            <a:r>
              <a:rPr lang="en-US" altLang="de-DE" sz="2000" b="1" dirty="0">
                <a:latin typeface="+mj-lt"/>
              </a:rPr>
              <a:t>Relative fit parameters and improved </a:t>
            </a:r>
            <a:r>
              <a:rPr lang="en-US" altLang="de-DE" sz="2000" b="1" cap="small" dirty="0" err="1">
                <a:latin typeface="+mj-lt"/>
              </a:rPr>
              <a:t>Tougaard</a:t>
            </a:r>
            <a:r>
              <a:rPr lang="en-US" altLang="de-DE" sz="2000" b="1" dirty="0">
                <a:latin typeface="+mj-lt"/>
              </a:rPr>
              <a:t> background</a:t>
            </a:r>
          </a:p>
          <a:p>
            <a:pPr>
              <a:lnSpc>
                <a:spcPct val="80000"/>
              </a:lnSpc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ja-JP" sz="2000" dirty="0">
                <a:latin typeface="+mj-lt"/>
              </a:rPr>
              <a:t>Activate the fittable background calculation and load the </a:t>
            </a: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saved loss function ‘</a:t>
            </a:r>
            <a:r>
              <a:rPr lang="en-US" altLang="ja-JP" sz="2000" dirty="0">
                <a:latin typeface="+mj-lt"/>
              </a:rPr>
              <a:t>loss.cro’ (</a:t>
            </a:r>
            <a:r>
              <a:rPr lang="en-US" altLang="ja-JP" sz="2000" dirty="0" smtClean="0">
                <a:latin typeface="+mj-lt"/>
              </a:rPr>
              <a:t>settings: </a:t>
            </a:r>
            <a:r>
              <a:rPr lang="en-US" altLang="de-DE" sz="2000" i="1" dirty="0">
                <a:solidFill>
                  <a:prstClr val="black"/>
                </a:solidFill>
                <a:latin typeface="Calibri Light"/>
              </a:rPr>
              <a:t>a, b, </a:t>
            </a:r>
            <a:r>
              <a:rPr lang="en-US" altLang="de-DE" sz="2000" i="1" dirty="0" smtClean="0">
                <a:solidFill>
                  <a:srgbClr val="000000"/>
                </a:solidFill>
                <a:latin typeface="Calibri Light"/>
              </a:rPr>
              <a:t>c free, </a:t>
            </a:r>
            <a:r>
              <a:rPr lang="en-US" altLang="de-DE" sz="2000" i="1" dirty="0" smtClean="0">
                <a:latin typeface="+mj-lt"/>
              </a:rPr>
              <a:t>d</a:t>
            </a:r>
            <a:r>
              <a:rPr lang="en-US" altLang="de-DE" sz="2000" dirty="0" smtClean="0">
                <a:latin typeface="+mj-lt"/>
              </a:rPr>
              <a:t> </a:t>
            </a:r>
            <a:r>
              <a:rPr lang="en-US" altLang="de-DE" sz="2000" dirty="0">
                <a:latin typeface="+mj-lt"/>
              </a:rPr>
              <a:t>= 0, </a:t>
            </a:r>
            <a:r>
              <a:rPr lang="en-US" altLang="de-DE" sz="2000" i="1" dirty="0">
                <a:latin typeface="+mj-lt"/>
              </a:rPr>
              <a:t>e</a:t>
            </a:r>
            <a:r>
              <a:rPr lang="en-US" altLang="de-DE" sz="2000" dirty="0">
                <a:latin typeface="+mj-lt"/>
              </a:rPr>
              <a:t> = 0, fix (</a:t>
            </a:r>
            <a:r>
              <a:rPr lang="en-US" altLang="de-DE" sz="2000" cap="small" dirty="0">
                <a:latin typeface="+mj-lt"/>
              </a:rPr>
              <a:t>Shirley</a:t>
            </a:r>
            <a:r>
              <a:rPr lang="en-US" altLang="de-DE" sz="2000" dirty="0">
                <a:latin typeface="+mj-lt"/>
              </a:rPr>
              <a:t>), </a:t>
            </a:r>
            <a:r>
              <a:rPr lang="en-US" altLang="de-DE" sz="2000" dirty="0" err="1" smtClean="0">
                <a:latin typeface="+mj-lt"/>
              </a:rPr>
              <a:t>Tougaard</a:t>
            </a:r>
            <a:r>
              <a:rPr lang="en-US" altLang="de-DE" sz="2000" dirty="0" smtClean="0">
                <a:latin typeface="+mj-lt"/>
              </a:rPr>
              <a:t>: </a:t>
            </a:r>
            <a:r>
              <a:rPr lang="en-US" altLang="de-DE" sz="2000" i="1" dirty="0" smtClean="0">
                <a:solidFill>
                  <a:srgbClr val="000000"/>
                </a:solidFill>
                <a:latin typeface="+mj-lt"/>
              </a:rPr>
              <a:t>B</a:t>
            </a:r>
            <a:r>
              <a:rPr lang="en-US" altLang="de-DE" sz="2000" i="1" dirty="0">
                <a:solidFill>
                  <a:srgbClr val="000000"/>
                </a:solidFill>
                <a:latin typeface="+mj-lt"/>
              </a:rPr>
              <a:t>, C, C’ </a:t>
            </a:r>
            <a:r>
              <a:rPr lang="en-US" altLang="de-DE" sz="2000" i="1" dirty="0" smtClean="0">
                <a:solidFill>
                  <a:srgbClr val="000000"/>
                </a:solidFill>
                <a:latin typeface="+mj-lt"/>
              </a:rPr>
              <a:t>D </a:t>
            </a:r>
            <a:r>
              <a:rPr lang="en-US" altLang="de-DE" sz="2000" dirty="0" smtClean="0">
                <a:solidFill>
                  <a:srgbClr val="000000"/>
                </a:solidFill>
                <a:latin typeface="+mj-lt"/>
              </a:rPr>
              <a:t> free, </a:t>
            </a:r>
            <a:r>
              <a:rPr lang="en-US" altLang="ja-JP" sz="2000" i="1" dirty="0">
                <a:solidFill>
                  <a:prstClr val="black"/>
                </a:solidFill>
                <a:latin typeface="Calibri Light"/>
              </a:rPr>
              <a:t>T</a:t>
            </a:r>
            <a:r>
              <a:rPr lang="en-US" altLang="ja-JP" sz="2000" i="1" baseline="-25000" dirty="0">
                <a:solidFill>
                  <a:prstClr val="black"/>
                </a:solidFill>
                <a:latin typeface="Calibri Light"/>
              </a:rPr>
              <a:t>0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 = 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0 fix</a:t>
            </a:r>
            <a:r>
              <a:rPr lang="en-US" altLang="de-DE" sz="2000" dirty="0" smtClean="0">
                <a:solidFill>
                  <a:srgbClr val="000000"/>
                </a:solidFill>
                <a:latin typeface="+mj-lt"/>
              </a:rPr>
              <a:t>)</a:t>
            </a:r>
            <a:endParaRPr lang="en-US" altLang="de-DE" sz="2000" dirty="0">
              <a:solidFill>
                <a:srgbClr val="000000"/>
              </a:solidFill>
              <a:latin typeface="+mj-lt"/>
            </a:endParaRPr>
          </a:p>
          <a:p>
            <a:pPr>
              <a:lnSpc>
                <a:spcPct val="80000"/>
              </a:lnSpc>
            </a:pPr>
            <a:endParaRPr lang="en-US" altLang="de-DE" sz="800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0"/>
            </a:pPr>
            <a:r>
              <a:rPr lang="en-US" altLang="ja-JP" sz="2000" dirty="0">
                <a:latin typeface="+mj-lt"/>
              </a:rPr>
              <a:t>Set up two lines w</a:t>
            </a:r>
            <a:r>
              <a:rPr lang="en-US" altLang="de-DE" sz="2000" dirty="0">
                <a:latin typeface="+mj-lt"/>
              </a:rPr>
              <a:t>ith </a:t>
            </a:r>
            <a:r>
              <a:rPr lang="en-US" altLang="de-DE" sz="2000" dirty="0" smtClean="0">
                <a:latin typeface="+mj-lt"/>
              </a:rPr>
              <a:t>[Peak </a:t>
            </a:r>
            <a:r>
              <a:rPr lang="en-US" altLang="de-DE" sz="2000" dirty="0">
                <a:latin typeface="+mj-lt"/>
              </a:rPr>
              <a:t>Fit </a:t>
            </a:r>
            <a:r>
              <a:rPr lang="en-US" altLang="ja-JP" sz="2000" dirty="0">
                <a:latin typeface="+mj-lt"/>
              </a:rPr>
              <a:t>→</a:t>
            </a:r>
            <a:r>
              <a:rPr lang="en-US" altLang="de-DE" sz="2000" dirty="0">
                <a:latin typeface="+mj-lt"/>
              </a:rPr>
              <a:t> Manual Input of Start Parameters </a:t>
            </a:r>
            <a:r>
              <a:rPr lang="en-US" altLang="ja-JP" sz="2000" dirty="0">
                <a:latin typeface="+mj-lt"/>
              </a:rPr>
              <a:t>→</a:t>
            </a:r>
            <a:r>
              <a:rPr lang="en-US" altLang="de-DE" sz="2000" dirty="0">
                <a:latin typeface="+mj-lt"/>
              </a:rPr>
              <a:t> Singlet </a:t>
            </a:r>
            <a:r>
              <a:rPr lang="en-US" altLang="de-DE" sz="2000" dirty="0" smtClean="0">
                <a:latin typeface="+mj-lt"/>
              </a:rPr>
              <a:t>Peaks] or use the corresponding pop-up command</a:t>
            </a:r>
            <a:r>
              <a:rPr lang="en-US" altLang="ja-JP" sz="2000" dirty="0" smtClean="0">
                <a:latin typeface="+mj-lt"/>
              </a:rPr>
              <a:t>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1"/>
            </a:pPr>
            <a:r>
              <a:rPr lang="en-US" altLang="ja-JP" sz="2000" dirty="0">
                <a:latin typeface="+mj-lt"/>
              </a:rPr>
              <a:t>Set and fix GP-FWHM of the second peak to 1.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1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1"/>
            </a:pPr>
            <a:r>
              <a:rPr lang="en-US" altLang="ja-JP" sz="2000" dirty="0">
                <a:latin typeface="+mj-lt"/>
              </a:rPr>
              <a:t>Run the peak fit, use 22 iterations. Save the loss function with a suitable name.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1"/>
            </a:pP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u="sng" dirty="0">
                <a:latin typeface="+mj-lt"/>
              </a:rPr>
              <a:t>Second Window</a:t>
            </a:r>
          </a:p>
          <a:p>
            <a:pPr>
              <a:lnSpc>
                <a:spcPct val="80000"/>
              </a:lnSpc>
            </a:pPr>
            <a:endParaRPr lang="en-US" altLang="ja-JP" sz="800" u="sng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Repeat the peak fit with </a:t>
            </a:r>
            <a:r>
              <a:rPr lang="en-US" altLang="ja-JP" sz="2000" i="1" dirty="0">
                <a:latin typeface="+mj-lt"/>
              </a:rPr>
              <a:t>T</a:t>
            </a:r>
            <a:r>
              <a:rPr lang="en-US" altLang="ja-JP" sz="2000" i="1" baseline="-25000" dirty="0">
                <a:latin typeface="+mj-lt"/>
              </a:rPr>
              <a:t>0</a:t>
            </a:r>
            <a:r>
              <a:rPr lang="en-US" altLang="ja-JP" sz="2000" dirty="0">
                <a:latin typeface="+mj-lt"/>
              </a:rPr>
              <a:t> = 4, free.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ja-JP" sz="2000" dirty="0">
                <a:latin typeface="+mj-lt"/>
              </a:rPr>
              <a:t>Save the loss function with a suitable name.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ja-JP" sz="2000" b="1" dirty="0">
                <a:latin typeface="+mj-lt"/>
              </a:rPr>
              <a:t>Compare </a:t>
            </a:r>
            <a:r>
              <a:rPr lang="en-US" altLang="ja-JP" sz="2000" b="1" dirty="0">
                <a:solidFill>
                  <a:srgbClr val="000000"/>
                </a:solidFill>
                <a:latin typeface="+mj-lt"/>
              </a:rPr>
              <a:t>the peak fit quantities.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ja-JP" sz="800" b="1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ja-JP" sz="2000" b="1" dirty="0">
                <a:solidFill>
                  <a:srgbClr val="000000"/>
                </a:solidFill>
                <a:latin typeface="+mj-lt"/>
              </a:rPr>
              <a:t>Load and compare both</a:t>
            </a:r>
            <a:r>
              <a:rPr lang="en-US" altLang="de-DE" sz="2000" b="1" dirty="0">
                <a:latin typeface="+mj-lt"/>
              </a:rPr>
              <a:t> </a:t>
            </a:r>
            <a:r>
              <a:rPr lang="en-US" altLang="de-DE" sz="2000" b="1" dirty="0">
                <a:solidFill>
                  <a:srgbClr val="000000"/>
                </a:solidFill>
                <a:latin typeface="+mj-lt"/>
              </a:rPr>
              <a:t>loss functions with </a:t>
            </a:r>
            <a:r>
              <a:rPr lang="en-US" altLang="de-DE" sz="2000" b="1" dirty="0" smtClean="0">
                <a:solidFill>
                  <a:srgbClr val="000000"/>
                </a:solidFill>
                <a:latin typeface="+mj-lt"/>
              </a:rPr>
              <a:t>[Information/Editing </a:t>
            </a:r>
            <a:r>
              <a:rPr lang="en-US" altLang="ja-JP" sz="2000" b="1" dirty="0">
                <a:latin typeface="+mj-lt"/>
              </a:rPr>
              <a:t>→</a:t>
            </a:r>
            <a:r>
              <a:rPr lang="en-US" altLang="de-DE" sz="2000" b="1" dirty="0">
                <a:solidFill>
                  <a:srgbClr val="000000"/>
                </a:solidFill>
                <a:latin typeface="+mj-lt"/>
              </a:rPr>
              <a:t> Plot Cross Section</a:t>
            </a:r>
            <a:r>
              <a:rPr lang="en-US" altLang="de-DE" sz="2000" b="1" dirty="0" smtClean="0">
                <a:solidFill>
                  <a:srgbClr val="000000"/>
                </a:solidFill>
                <a:latin typeface="+mj-lt"/>
              </a:rPr>
              <a:t>…].</a:t>
            </a:r>
            <a:endParaRPr lang="en-US" altLang="de-DE" sz="2000" b="1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de-DE" sz="800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de-DE" sz="2000" dirty="0">
                <a:solidFill>
                  <a:srgbClr val="000000"/>
                </a:solidFill>
                <a:latin typeface="+mj-lt"/>
              </a:rPr>
              <a:t>Display both loss functions in one window by ‘Batch Processing </a:t>
            </a:r>
            <a:r>
              <a:rPr lang="en-US" altLang="ja-JP" sz="2000" dirty="0">
                <a:latin typeface="+mj-lt"/>
              </a:rPr>
              <a:t>→</a:t>
            </a:r>
            <a:r>
              <a:rPr lang="en-US" altLang="de-DE" sz="2000" dirty="0">
                <a:solidFill>
                  <a:srgbClr val="000000"/>
                </a:solidFill>
                <a:latin typeface="+mj-lt"/>
              </a:rPr>
              <a:t> Plot 3D Waterfall 0°’.</a:t>
            </a:r>
            <a:endParaRPr lang="en-US" altLang="ja-JP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762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5. Peak fit of a laterally inhomogeneous sample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3490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5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Fit of XP spectrum of a </a:t>
            </a:r>
            <a:r>
              <a:rPr lang="en-US" altLang="de-DE" sz="2000" b="1" dirty="0">
                <a:latin typeface="+mj-lt"/>
              </a:rPr>
              <a:t>laterally inhomogeneous sample</a:t>
            </a:r>
            <a:r>
              <a:rPr lang="en-US" altLang="de-DE" sz="2000" dirty="0">
                <a:latin typeface="+mj-lt"/>
              </a:rPr>
              <a:t> with two different materials and loss structures.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Advanced peak fit using the </a:t>
            </a:r>
            <a:r>
              <a:rPr lang="en-US" altLang="de-DE" sz="2000" cap="small" dirty="0" err="1">
                <a:latin typeface="+mj-lt"/>
              </a:rPr>
              <a:t>Tougaard</a:t>
            </a:r>
            <a:r>
              <a:rPr lang="en-US" altLang="de-DE" sz="2000" dirty="0">
                <a:latin typeface="+mj-lt"/>
              </a:rPr>
              <a:t> background for inhomogeneous samples.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Differences between different background models </a:t>
            </a:r>
          </a:p>
          <a:p>
            <a:pPr>
              <a:lnSpc>
                <a:spcPct val="80000"/>
              </a:lnSpc>
            </a:pPr>
            <a:r>
              <a:rPr lang="en-US" altLang="de-DE" sz="2000" dirty="0">
                <a:latin typeface="+mj-lt"/>
              </a:rPr>
              <a:t>		1. </a:t>
            </a:r>
            <a:r>
              <a:rPr lang="en-US" altLang="de-DE" sz="2000" cap="small" dirty="0">
                <a:latin typeface="+mj-lt"/>
              </a:rPr>
              <a:t>Shirley</a:t>
            </a:r>
            <a:r>
              <a:rPr lang="en-US" altLang="de-DE" sz="2000" dirty="0">
                <a:latin typeface="+mj-lt"/>
              </a:rPr>
              <a:t> background,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		2. </a:t>
            </a:r>
            <a:r>
              <a:rPr lang="en-US" altLang="de-DE" sz="2000" cap="small" dirty="0" err="1">
                <a:latin typeface="+mj-lt"/>
              </a:rPr>
              <a:t>Tougaard</a:t>
            </a:r>
            <a:r>
              <a:rPr lang="en-US" altLang="de-DE" sz="2000" dirty="0">
                <a:latin typeface="+mj-lt"/>
              </a:rPr>
              <a:t> background for homogeneous samples and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		3. </a:t>
            </a:r>
            <a:r>
              <a:rPr lang="en-US" altLang="de-DE" sz="2000" cap="small" dirty="0" err="1">
                <a:latin typeface="+mj-lt"/>
              </a:rPr>
              <a:t>Tougaard</a:t>
            </a:r>
            <a:r>
              <a:rPr lang="en-US" altLang="de-DE" sz="2000" dirty="0">
                <a:latin typeface="+mj-lt"/>
              </a:rPr>
              <a:t> background for inhomogeneous samples are shown.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de-DE" sz="2000" cap="small" dirty="0">
                <a:latin typeface="+mj-lt"/>
              </a:rPr>
              <a:t>Note</a:t>
            </a:r>
            <a:r>
              <a:rPr lang="en-US" altLang="de-DE" sz="2000" b="1" dirty="0">
                <a:latin typeface="+mj-lt"/>
              </a:rPr>
              <a:t>:	</a:t>
            </a:r>
            <a:r>
              <a:rPr lang="en-US" altLang="de-DE" sz="2000" dirty="0">
                <a:latin typeface="+mj-lt"/>
              </a:rPr>
              <a:t>Number </a:t>
            </a:r>
            <a:r>
              <a:rPr lang="en-US" altLang="de-DE" sz="2000" dirty="0" smtClean="0">
                <a:latin typeface="+mj-lt"/>
              </a:rPr>
              <a:t>of </a:t>
            </a:r>
            <a:r>
              <a:rPr lang="en-US" altLang="de-DE" sz="2000" b="1" cap="small" dirty="0" smtClean="0">
                <a:latin typeface="+mj-lt"/>
              </a:rPr>
              <a:t>Tougaard-</a:t>
            </a:r>
            <a:r>
              <a:rPr lang="en-US" altLang="de-DE" sz="2000" b="1" dirty="0" smtClean="0">
                <a:latin typeface="+mj-lt"/>
              </a:rPr>
              <a:t>background functions for inhomogeneous samples</a:t>
            </a:r>
            <a:br>
              <a:rPr lang="en-US" altLang="de-DE" sz="2000" b="1" dirty="0" smtClean="0">
                <a:latin typeface="+mj-lt"/>
              </a:rPr>
            </a:br>
            <a:r>
              <a:rPr lang="en-US" altLang="de-DE" sz="2000" b="1" dirty="0" smtClean="0">
                <a:latin typeface="+mj-lt"/>
              </a:rPr>
              <a:t>		</a:t>
            </a:r>
            <a:r>
              <a:rPr lang="en-US" altLang="de-DE" sz="2000" dirty="0" smtClean="0">
                <a:latin typeface="+mj-lt"/>
              </a:rPr>
              <a:t>and 	number of </a:t>
            </a:r>
            <a:r>
              <a:rPr lang="en-US" altLang="de-DE" sz="2000" b="1" dirty="0" smtClean="0">
                <a:latin typeface="+mj-lt"/>
              </a:rPr>
              <a:t>peak-fit components</a:t>
            </a:r>
            <a:r>
              <a:rPr lang="en-US" altLang="de-DE" sz="2000" dirty="0" smtClean="0">
                <a:latin typeface="+mj-lt"/>
              </a:rPr>
              <a:t> </a:t>
            </a:r>
            <a:r>
              <a:rPr lang="en-US" altLang="de-DE" sz="2000" dirty="0">
                <a:latin typeface="+mj-lt"/>
              </a:rPr>
              <a:t>have to be </a:t>
            </a:r>
            <a:r>
              <a:rPr lang="en-US" altLang="de-DE" sz="2000" dirty="0" smtClean="0">
                <a:latin typeface="+mj-lt"/>
              </a:rPr>
              <a:t>the </a:t>
            </a:r>
            <a:r>
              <a:rPr lang="en-US" altLang="de-DE" sz="2000" dirty="0">
                <a:latin typeface="+mj-lt"/>
              </a:rPr>
              <a:t>same.</a:t>
            </a:r>
            <a:endParaRPr lang="en-US" altLang="de-DE" sz="2000" b="1" dirty="0">
              <a:latin typeface="+mj-lt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72197" y="5565836"/>
            <a:ext cx="8827248" cy="68813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Exercise-05-Start 	</a:t>
            </a:r>
            <a:r>
              <a:rPr lang="en-US" altLang="de-DE" sz="1600" dirty="0">
                <a:latin typeface="+mj-lt"/>
              </a:rPr>
              <a:t>two peaks, </a:t>
            </a:r>
            <a:r>
              <a:rPr lang="en-US" altLang="de-DE" sz="1600" cap="small" dirty="0">
                <a:latin typeface="+mj-lt"/>
              </a:rPr>
              <a:t>Voigt</a:t>
            </a:r>
            <a:r>
              <a:rPr lang="en-US" altLang="de-DE" sz="1600" dirty="0">
                <a:latin typeface="+mj-lt"/>
              </a:rPr>
              <a:t> profile, </a:t>
            </a:r>
            <a:r>
              <a:rPr lang="en-US" altLang="de-DE" sz="1600" cap="small" dirty="0" err="1">
                <a:latin typeface="+mj-lt"/>
              </a:rPr>
              <a:t>Tougaard</a:t>
            </a:r>
            <a:r>
              <a:rPr lang="en-US" altLang="de-DE" sz="1600" dirty="0">
                <a:latin typeface="+mj-lt"/>
              </a:rPr>
              <a:t> background, polynomial, statistic noise,</a:t>
            </a:r>
          </a:p>
          <a:p>
            <a:pPr>
              <a:lnSpc>
                <a:spcPct val="80000"/>
              </a:lnSpc>
            </a:pPr>
            <a:r>
              <a:rPr lang="en-US" altLang="de-DE" sz="1600" dirty="0">
                <a:latin typeface="+mj-lt"/>
              </a:rPr>
              <a:t>				1. Peak: 20 000 counts, </a:t>
            </a:r>
            <a:r>
              <a:rPr lang="en-US" altLang="de-DE" sz="1600" cap="small" dirty="0">
                <a:latin typeface="+mj-lt"/>
              </a:rPr>
              <a:t>Lorentz</a:t>
            </a:r>
            <a:r>
              <a:rPr lang="en-US" altLang="de-DE" sz="1600" dirty="0">
                <a:latin typeface="+mj-lt"/>
              </a:rPr>
              <a:t>ian and </a:t>
            </a:r>
            <a:r>
              <a:rPr lang="en-US" altLang="de-DE" sz="1600" cap="small" dirty="0">
                <a:latin typeface="+mj-lt"/>
              </a:rPr>
              <a:t>Gauss</a:t>
            </a:r>
            <a:r>
              <a:rPr lang="en-US" altLang="de-DE" sz="1600" dirty="0">
                <a:latin typeface="+mj-lt"/>
              </a:rPr>
              <a:t>ian width: 3 eV, position: 100 eV,</a:t>
            </a:r>
            <a:br>
              <a:rPr lang="en-US" altLang="de-DE" sz="1600" dirty="0">
                <a:latin typeface="+mj-lt"/>
              </a:rPr>
            </a:br>
            <a:r>
              <a:rPr lang="en-US" altLang="de-DE" sz="1600" dirty="0">
                <a:latin typeface="+mj-lt"/>
              </a:rPr>
              <a:t>				2. Peak: 4,000 counts, </a:t>
            </a:r>
            <a:r>
              <a:rPr lang="en-US" altLang="de-DE" sz="1600" cap="small" dirty="0">
                <a:latin typeface="+mj-lt"/>
              </a:rPr>
              <a:t>Lorentz</a:t>
            </a:r>
            <a:r>
              <a:rPr lang="en-US" altLang="de-DE" sz="1600" dirty="0">
                <a:latin typeface="+mj-lt"/>
              </a:rPr>
              <a:t>ian and </a:t>
            </a:r>
            <a:r>
              <a:rPr lang="en-US" altLang="de-DE" sz="1600" cap="small" dirty="0">
                <a:latin typeface="+mj-lt"/>
              </a:rPr>
              <a:t>Gauss</a:t>
            </a:r>
            <a:r>
              <a:rPr lang="en-US" altLang="de-DE" sz="1600" dirty="0">
                <a:latin typeface="+mj-lt"/>
              </a:rPr>
              <a:t>ian width: 3 eV, position: 120 eV</a:t>
            </a:r>
            <a:endParaRPr lang="en-US" altLang="de-DE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006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5. Peak fit of a laterally inhomogeneous sample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4869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5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Set the </a:t>
            </a:r>
            <a:r>
              <a:rPr lang="en-US" altLang="ja-JP" sz="2000" dirty="0" smtClean="0">
                <a:latin typeface="+mj-lt"/>
              </a:rPr>
              <a:t>peak-fit </a:t>
            </a:r>
            <a:r>
              <a:rPr lang="en-US" altLang="ja-JP" sz="2000" dirty="0">
                <a:latin typeface="+mj-lt"/>
              </a:rPr>
              <a:t>settings to ‘Convolution’ and ‘Absolute’. Use two components and a fittable background.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Load test spectra ‘</a:t>
            </a:r>
            <a:r>
              <a:rPr lang="en-US" altLang="de-DE" sz="2000" b="1" dirty="0">
                <a:latin typeface="+mj-lt"/>
              </a:rPr>
              <a:t>Exercise-05-Start.ufp</a:t>
            </a:r>
            <a:r>
              <a:rPr lang="en-US" altLang="de-DE" sz="2000" dirty="0">
                <a:latin typeface="+mj-lt"/>
              </a:rPr>
              <a:t>’</a:t>
            </a:r>
            <a:r>
              <a:rPr lang="en-US" altLang="ja-JP" sz="2000" dirty="0">
                <a:latin typeface="+mj-lt"/>
              </a:rPr>
              <a:t>, (three spectra in three windows</a:t>
            </a:r>
            <a:r>
              <a:rPr lang="en-US" altLang="ja-JP" sz="2000" dirty="0" smtClean="0">
                <a:latin typeface="+mj-lt"/>
              </a:rPr>
              <a:t>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u="sng" dirty="0" smtClean="0">
                <a:latin typeface="+mj-lt"/>
              </a:rPr>
              <a:t>First Window</a:t>
            </a:r>
            <a:r>
              <a:rPr lang="en-US" altLang="ja-JP" sz="2000" b="1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peak fit with </a:t>
            </a:r>
            <a:r>
              <a:rPr lang="en-US" altLang="ja-JP" sz="2000" b="1" cap="small" dirty="0">
                <a:latin typeface="+mj-lt"/>
              </a:rPr>
              <a:t>Shirley</a:t>
            </a:r>
            <a:r>
              <a:rPr lang="en-US" altLang="ja-JP" sz="2000" b="1" dirty="0">
                <a:latin typeface="+mj-lt"/>
              </a:rPr>
              <a:t> background</a:t>
            </a:r>
          </a:p>
          <a:p>
            <a:pPr>
              <a:lnSpc>
                <a:spcPct val="80000"/>
              </a:lnSpc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Reduce the spectral range (recommended values: 138 eV – 80 eV).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Define a </a:t>
            </a:r>
            <a:r>
              <a:rPr lang="en-US" altLang="ja-JP" sz="2000" dirty="0" err="1">
                <a:latin typeface="+mj-lt"/>
              </a:rPr>
              <a:t>fittable</a:t>
            </a:r>
            <a:r>
              <a:rPr lang="en-US" altLang="ja-JP" sz="2000" dirty="0">
                <a:latin typeface="+mj-lt"/>
              </a:rPr>
              <a:t> background with </a:t>
            </a:r>
            <a:r>
              <a:rPr lang="en-US" altLang="ja-JP" sz="2000" dirty="0" smtClean="0">
                <a:latin typeface="+mj-lt"/>
              </a:rPr>
              <a:t>[Peak </a:t>
            </a:r>
            <a:r>
              <a:rPr lang="en-US" altLang="ja-JP" sz="2000" dirty="0">
                <a:latin typeface="+mj-lt"/>
              </a:rPr>
              <a:t>Fit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Fit Background XPS (HOM</a:t>
            </a:r>
            <a:r>
              <a:rPr lang="en-US" altLang="ja-JP" sz="2000" dirty="0" smtClean="0">
                <a:latin typeface="+mj-lt"/>
              </a:rPr>
              <a:t>)], using the given </a:t>
            </a:r>
            <a:r>
              <a:rPr lang="en-US" altLang="ja-JP" sz="2000" dirty="0">
                <a:latin typeface="+mj-lt"/>
              </a:rPr>
              <a:t>parameters.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 smtClean="0">
                <a:latin typeface="+mj-lt"/>
              </a:rPr>
              <a:t>Generate </a:t>
            </a:r>
            <a:r>
              <a:rPr lang="en-US" altLang="ja-JP" sz="2000" dirty="0">
                <a:latin typeface="+mj-lt"/>
              </a:rPr>
              <a:t>a peak fit with two </a:t>
            </a:r>
            <a:r>
              <a:rPr lang="en-US" altLang="ja-JP" sz="2000" dirty="0" smtClean="0">
                <a:latin typeface="+mj-lt"/>
              </a:rPr>
              <a:t/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singlet </a:t>
            </a:r>
            <a:r>
              <a:rPr lang="en-US" altLang="ja-JP" sz="2000" dirty="0">
                <a:latin typeface="+mj-lt"/>
              </a:rPr>
              <a:t>peaks.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Set the start values GP-FWHM and </a:t>
            </a:r>
            <a:r>
              <a:rPr lang="en-US" altLang="ja-JP" sz="2000" dirty="0" smtClean="0">
                <a:latin typeface="+mj-lt"/>
              </a:rPr>
              <a:t/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LP-FWHM</a:t>
            </a:r>
            <a:r>
              <a:rPr lang="en-US" altLang="ja-JP" sz="2000" dirty="0">
                <a:latin typeface="+mj-lt"/>
              </a:rPr>
              <a:t>: 2 free, for both </a:t>
            </a:r>
            <a:r>
              <a:rPr lang="en-US" altLang="ja-JP" sz="2000" dirty="0" smtClean="0">
                <a:latin typeface="+mj-lt"/>
              </a:rPr>
              <a:t/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components</a:t>
            </a:r>
            <a:r>
              <a:rPr lang="en-US" altLang="ja-JP" sz="2000" dirty="0">
                <a:latin typeface="+mj-lt"/>
              </a:rPr>
              <a:t>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Start the iteration with 22 iterations </a:t>
            </a:r>
            <a:r>
              <a:rPr lang="en-US" altLang="ja-JP" sz="2000" dirty="0" smtClean="0">
                <a:latin typeface="+mj-lt"/>
              </a:rPr>
              <a:t/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and </a:t>
            </a:r>
            <a:r>
              <a:rPr lang="en-US" altLang="ja-JP" sz="2000" dirty="0">
                <a:latin typeface="+mj-lt"/>
              </a:rPr>
              <a:t>4 cycles</a:t>
            </a:r>
            <a:r>
              <a:rPr lang="en-US" altLang="ja-JP" sz="2000" dirty="0" smtClean="0">
                <a:latin typeface="+mj-lt"/>
              </a:rPr>
              <a:t>.</a:t>
            </a:r>
            <a:endParaRPr lang="en-US" altLang="ja-JP" sz="2000" dirty="0">
              <a:latin typeface="+mj-lt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800834"/>
              </p:ext>
            </p:extLst>
          </p:nvPr>
        </p:nvGraphicFramePr>
        <p:xfrm>
          <a:off x="4677264" y="3883614"/>
          <a:ext cx="4331074" cy="23266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37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69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48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7501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u="none" kern="1200" cap="small" dirty="0" smtClean="0">
                          <a:latin typeface="+mj-lt"/>
                        </a:rPr>
                        <a:t>Polynomial</a:t>
                      </a:r>
                      <a:br>
                        <a:rPr lang="en-US" altLang="ja-JP" sz="2000" u="none" kern="1200" cap="small" dirty="0" smtClean="0">
                          <a:latin typeface="+mj-lt"/>
                        </a:rPr>
                      </a:br>
                      <a:r>
                        <a:rPr lang="en-US" altLang="ja-JP" sz="2000" u="none" kern="1200" cap="small" dirty="0" smtClean="0">
                          <a:latin typeface="+mj-lt"/>
                        </a:rPr>
                        <a:t>/</a:t>
                      </a:r>
                      <a:r>
                        <a:rPr lang="en-US" altLang="ja-JP" sz="2000" u="none" kern="1200" cap="small" dirty="0">
                          <a:latin typeface="+mj-lt"/>
                        </a:rPr>
                        <a:t>Shirley</a:t>
                      </a:r>
                      <a:endParaRPr lang="de-DE" sz="2000" u="non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endParaRPr lang="de-DE" sz="2000" u="non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u="none" kern="1200" cap="small" baseline="0" dirty="0" err="1">
                          <a:latin typeface="+mj-lt"/>
                        </a:rPr>
                        <a:t>Tougaard</a:t>
                      </a:r>
                      <a:endParaRPr lang="de-DE" sz="2000" u="none" cap="small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1" u="non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416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a</a:t>
                      </a:r>
                      <a:r>
                        <a:rPr lang="en-US" altLang="ja-JP" sz="2000" kern="1200" dirty="0">
                          <a:latin typeface="+mj-lt"/>
                        </a:rPr>
                        <a:t> = 900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dirty="0">
                          <a:latin typeface="+mj-lt"/>
                        </a:rPr>
                        <a:t>B</a:t>
                      </a:r>
                      <a:r>
                        <a:rPr lang="en-US" altLang="ja-JP" sz="20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416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b</a:t>
                      </a:r>
                      <a:r>
                        <a:rPr lang="en-US" altLang="ja-JP" sz="2000" kern="1200" dirty="0">
                          <a:latin typeface="+mj-lt"/>
                        </a:rPr>
                        <a:t> = 0.1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u="none" dirty="0">
                          <a:latin typeface="+mj-lt"/>
                        </a:rPr>
                        <a:t>C</a:t>
                      </a:r>
                      <a:endParaRPr lang="de-DE" sz="2000" i="1" u="non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416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c</a:t>
                      </a:r>
                      <a:r>
                        <a:rPr lang="en-US" altLang="ja-JP" sz="2000" kern="1200" dirty="0">
                          <a:latin typeface="+mj-lt"/>
                        </a:rPr>
                        <a:t> = 0.001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dirty="0">
                          <a:latin typeface="+mj-lt"/>
                        </a:rPr>
                        <a:t>C’</a:t>
                      </a:r>
                      <a:endParaRPr lang="de-DE" sz="200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416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d</a:t>
                      </a:r>
                      <a:r>
                        <a:rPr lang="en-US" altLang="ja-JP" sz="2000" kern="12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sz="2000" i="1" kern="1200" dirty="0">
                          <a:solidFill>
                            <a:schemeClr val="tx1"/>
                          </a:solidFill>
                          <a:latin typeface="+mj-lt"/>
                        </a:rPr>
                        <a:t>D</a:t>
                      </a:r>
                      <a:endParaRPr lang="de-DE" sz="200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6416"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e</a:t>
                      </a:r>
                      <a:r>
                        <a:rPr lang="en-US" altLang="ja-JP" sz="2000" kern="1200" dirty="0">
                          <a:latin typeface="+mj-lt"/>
                        </a:rPr>
                        <a:t> = 0.001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T</a:t>
                      </a:r>
                      <a:r>
                        <a:rPr lang="en-US" altLang="ja-JP" sz="2000" i="1" kern="1200" baseline="-25000" dirty="0">
                          <a:latin typeface="+mj-lt"/>
                        </a:rPr>
                        <a:t>0</a:t>
                      </a:r>
                      <a:endParaRPr lang="de-DE" sz="200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00"/>
                        </a:lnSpc>
                      </a:pP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9" name="Gerade Verbindung mit Pfeil 8"/>
          <p:cNvCxnSpPr/>
          <p:nvPr/>
        </p:nvCxnSpPr>
        <p:spPr>
          <a:xfrm>
            <a:off x="3100647" y="3873731"/>
            <a:ext cx="1476000" cy="0"/>
          </a:xfrm>
          <a:prstGeom prst="straightConnector1">
            <a:avLst/>
          </a:prstGeom>
          <a:ln w="12700" cap="rnd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861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5. Peak fit of a laterally inhomogeneous sample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41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2000" u="sng" dirty="0">
                <a:latin typeface="+mj-lt"/>
              </a:rPr>
              <a:t>Second Window</a:t>
            </a:r>
            <a:r>
              <a:rPr lang="en-US" altLang="ja-JP" sz="2000" b="1" dirty="0">
                <a:latin typeface="+mj-lt"/>
              </a:rPr>
              <a:t> peak fit with homogeneous </a:t>
            </a:r>
            <a:r>
              <a:rPr lang="en-US" altLang="ja-JP" sz="2000" b="1" cap="small" dirty="0" err="1">
                <a:latin typeface="+mj-lt"/>
              </a:rPr>
              <a:t>Tougaard</a:t>
            </a:r>
            <a:r>
              <a:rPr lang="en-US" altLang="ja-JP" sz="2000" b="1" dirty="0">
                <a:latin typeface="+mj-lt"/>
              </a:rPr>
              <a:t> background</a:t>
            </a:r>
          </a:p>
          <a:p>
            <a:pPr>
              <a:lnSpc>
                <a:spcPct val="80000"/>
              </a:lnSpc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>
                <a:latin typeface="+mj-lt"/>
              </a:rPr>
              <a:t>Set the background function to homogeneous </a:t>
            </a:r>
            <a:r>
              <a:rPr lang="en-US" altLang="ja-JP" sz="2000" cap="small" dirty="0" err="1">
                <a:latin typeface="+mj-lt"/>
              </a:rPr>
              <a:t>Tougaard</a:t>
            </a:r>
            <a:r>
              <a:rPr lang="en-US" altLang="ja-JP" sz="2000" dirty="0">
                <a:latin typeface="+mj-lt"/>
              </a:rPr>
              <a:t> background with </a:t>
            </a:r>
            <a:r>
              <a:rPr lang="en-US" altLang="ja-JP" sz="2000" dirty="0" smtClean="0">
                <a:latin typeface="+mj-lt"/>
              </a:rPr>
              <a:t>[Preferences – Preferences], ‘</a:t>
            </a:r>
            <a:r>
              <a:rPr lang="en-US" altLang="ja-JP" sz="2000" dirty="0" err="1" smtClean="0">
                <a:latin typeface="+mj-lt"/>
              </a:rPr>
              <a:t>Tougaad</a:t>
            </a:r>
            <a:r>
              <a:rPr lang="en-US" altLang="ja-JP" sz="2000" dirty="0" smtClean="0">
                <a:latin typeface="+mj-lt"/>
              </a:rPr>
              <a:t> Background Calculation’: Homogeneous </a:t>
            </a:r>
            <a:r>
              <a:rPr lang="en-US" altLang="ja-JP" sz="2000" dirty="0">
                <a:latin typeface="+mj-lt"/>
              </a:rPr>
              <a:t>Samples’.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>
                <a:latin typeface="+mj-lt"/>
              </a:rPr>
              <a:t>Define a </a:t>
            </a:r>
            <a:r>
              <a:rPr lang="en-US" altLang="ja-JP" sz="2000" dirty="0" err="1">
                <a:latin typeface="+mj-lt"/>
              </a:rPr>
              <a:t>fittable</a:t>
            </a:r>
            <a:r>
              <a:rPr lang="en-US" altLang="ja-JP" sz="2000" dirty="0">
                <a:latin typeface="+mj-lt"/>
              </a:rPr>
              <a:t> background with </a:t>
            </a:r>
            <a:r>
              <a:rPr lang="en-US" altLang="ja-JP" sz="2000" dirty="0" smtClean="0">
                <a:latin typeface="+mj-lt"/>
              </a:rPr>
              <a:t>[Peak </a:t>
            </a:r>
            <a:r>
              <a:rPr lang="en-US" altLang="ja-JP" sz="2000" dirty="0">
                <a:latin typeface="+mj-lt"/>
              </a:rPr>
              <a:t>Fit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Fit </a:t>
            </a:r>
            <a:r>
              <a:rPr lang="en-US" altLang="ja-JP" sz="2000" dirty="0" smtClean="0">
                <a:latin typeface="+mj-lt"/>
              </a:rPr>
              <a:t>Background XPS (HOM)], using the given </a:t>
            </a:r>
            <a:r>
              <a:rPr lang="en-US" altLang="ja-JP" sz="2000" dirty="0">
                <a:latin typeface="+mj-lt"/>
              </a:rPr>
              <a:t>parameters (saved in </a:t>
            </a:r>
            <a:r>
              <a:rPr lang="en-US" altLang="ja-JP" sz="2000" b="1" dirty="0">
                <a:latin typeface="+mj-lt"/>
              </a:rPr>
              <a:t>Exercise-05-HOM.cro</a:t>
            </a:r>
            <a:r>
              <a:rPr lang="en-US" altLang="ja-JP" sz="2000" dirty="0">
                <a:latin typeface="+mj-lt"/>
              </a:rPr>
              <a:t>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0"/>
            </a:pPr>
            <a:r>
              <a:rPr lang="en-US" altLang="ja-JP" sz="2000" dirty="0">
                <a:latin typeface="+mj-lt"/>
              </a:rPr>
              <a:t>Generate a peak fit with two singlet peaks.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0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0"/>
            </a:pPr>
            <a:r>
              <a:rPr lang="en-US" altLang="ja-JP" sz="2000" dirty="0">
                <a:latin typeface="+mj-lt"/>
              </a:rPr>
              <a:t>Set the start values GP-FWHM and LP-FWHM: 2 free, for both components.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0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0"/>
            </a:pPr>
            <a:r>
              <a:rPr lang="en-US" altLang="ja-JP" sz="2000" dirty="0">
                <a:latin typeface="+mj-lt"/>
              </a:rPr>
              <a:t>Start the iteration with 22 iterations and 4 cycles.</a:t>
            </a:r>
            <a:endParaRPr lang="en-US" altLang="de-DE" sz="2000" dirty="0">
              <a:latin typeface="+mj-lt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907376"/>
              </p:ext>
            </p:extLst>
          </p:nvPr>
        </p:nvGraphicFramePr>
        <p:xfrm>
          <a:off x="2055143" y="3050929"/>
          <a:ext cx="4676560" cy="23266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61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91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91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618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u="none" kern="1200" cap="small" dirty="0">
                          <a:latin typeface="+mj-lt"/>
                        </a:rPr>
                        <a:t>polynomial/</a:t>
                      </a:r>
                    </a:p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u="none" kern="1200" cap="small" dirty="0">
                          <a:latin typeface="+mj-lt"/>
                        </a:rPr>
                        <a:t>Shirley</a:t>
                      </a:r>
                      <a:endParaRPr lang="de-DE" sz="2000" u="non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endParaRPr lang="de-DE" sz="2000" u="non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u="none" kern="1200" cap="small" baseline="0" dirty="0" err="1">
                          <a:latin typeface="+mj-lt"/>
                        </a:rPr>
                        <a:t>Tougaard</a:t>
                      </a:r>
                      <a:endParaRPr lang="de-DE" sz="2000" u="none" cap="small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1" u="non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18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a</a:t>
                      </a:r>
                      <a:r>
                        <a:rPr lang="en-US" altLang="ja-JP" sz="2000" kern="1200" dirty="0">
                          <a:latin typeface="+mj-lt"/>
                        </a:rPr>
                        <a:t> = 900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dirty="0">
                          <a:latin typeface="+mj-lt"/>
                        </a:rPr>
                        <a:t>B</a:t>
                      </a:r>
                      <a:r>
                        <a:rPr lang="en-US" altLang="ja-JP" sz="2000" dirty="0">
                          <a:latin typeface="+mj-lt"/>
                        </a:rPr>
                        <a:t> = 2000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18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b="0" i="1" kern="1200" dirty="0">
                          <a:latin typeface="+mj-lt"/>
                        </a:rPr>
                        <a:t>b</a:t>
                      </a:r>
                      <a:r>
                        <a:rPr lang="en-US" altLang="ja-JP" sz="2000" kern="1200" dirty="0">
                          <a:latin typeface="+mj-lt"/>
                        </a:rPr>
                        <a:t> = 0.1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dirty="0">
                          <a:latin typeface="+mj-lt"/>
                        </a:rPr>
                        <a:t>C</a:t>
                      </a:r>
                      <a:r>
                        <a:rPr lang="en-US" altLang="ja-JP" sz="2000" dirty="0">
                          <a:latin typeface="+mj-lt"/>
                        </a:rPr>
                        <a:t> = 450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18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c</a:t>
                      </a:r>
                      <a:r>
                        <a:rPr lang="en-US" altLang="ja-JP" sz="2000" kern="1200" dirty="0">
                          <a:latin typeface="+mj-lt"/>
                        </a:rPr>
                        <a:t> = 0.001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dirty="0">
                          <a:latin typeface="+mj-lt"/>
                        </a:rPr>
                        <a:t>C’</a:t>
                      </a:r>
                      <a:r>
                        <a:rPr lang="en-US" altLang="ja-JP" sz="2000" dirty="0">
                          <a:latin typeface="+mj-lt"/>
                        </a:rPr>
                        <a:t> = 4.5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18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d</a:t>
                      </a:r>
                      <a:r>
                        <a:rPr lang="en-US" altLang="ja-JP" sz="2000" kern="12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D</a:t>
                      </a:r>
                      <a:r>
                        <a:rPr lang="en-US" altLang="ja-JP" sz="2000" kern="1200" dirty="0">
                          <a:latin typeface="+mj-lt"/>
                        </a:rPr>
                        <a:t> = 500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185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e</a:t>
                      </a:r>
                      <a:r>
                        <a:rPr lang="en-US" altLang="ja-JP" sz="2000" kern="12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T</a:t>
                      </a:r>
                      <a:r>
                        <a:rPr lang="en-US" altLang="ja-JP" sz="2000" i="1" kern="1200" baseline="-25000" dirty="0">
                          <a:latin typeface="+mj-lt"/>
                        </a:rPr>
                        <a:t>0</a:t>
                      </a:r>
                      <a:r>
                        <a:rPr lang="en-US" altLang="ja-JP" sz="2000" kern="12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Pfeil nach rechts 6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341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5. Peak fit of a laterally inhomogeneous sample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435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2000" u="sng" dirty="0" smtClean="0">
                <a:latin typeface="+mj-lt"/>
              </a:rPr>
              <a:t>Third </a:t>
            </a:r>
            <a:r>
              <a:rPr lang="en-US" altLang="ja-JP" sz="2000" u="sng" dirty="0">
                <a:latin typeface="+mj-lt"/>
              </a:rPr>
              <a:t>Window</a:t>
            </a:r>
            <a:r>
              <a:rPr lang="en-US" altLang="ja-JP" sz="2000" dirty="0">
                <a:latin typeface="+mj-lt"/>
              </a:rPr>
              <a:t> </a:t>
            </a:r>
            <a:r>
              <a:rPr lang="en-US" altLang="ja-JP" sz="2000" b="1" dirty="0">
                <a:latin typeface="+mj-lt"/>
              </a:rPr>
              <a:t>peak fit with inhomogeneous </a:t>
            </a:r>
            <a:r>
              <a:rPr lang="en-US" altLang="ja-JP" sz="2000" b="1" cap="small" dirty="0" err="1">
                <a:latin typeface="+mj-lt"/>
              </a:rPr>
              <a:t>Tougaard</a:t>
            </a:r>
            <a:r>
              <a:rPr lang="en-US" altLang="ja-JP" sz="2000" b="1" dirty="0">
                <a:latin typeface="+mj-lt"/>
              </a:rPr>
              <a:t> background</a:t>
            </a:r>
          </a:p>
          <a:p>
            <a:pPr>
              <a:lnSpc>
                <a:spcPct val="80000"/>
              </a:lnSpc>
            </a:pPr>
            <a:endParaRPr lang="en-US" altLang="ja-JP" sz="8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r>
              <a:rPr lang="en-US" altLang="ja-JP" sz="2000" dirty="0">
                <a:latin typeface="+mj-lt"/>
              </a:rPr>
              <a:t>Set the background function </a:t>
            </a:r>
            <a:r>
              <a:rPr lang="en-US" altLang="ja-JP" sz="2000" dirty="0" smtClean="0">
                <a:latin typeface="+mj-lt"/>
              </a:rPr>
              <a:t>to: inhomogeneous </a:t>
            </a:r>
            <a:r>
              <a:rPr lang="en-US" altLang="ja-JP" sz="2000" cap="small" dirty="0" err="1">
                <a:latin typeface="+mj-lt"/>
              </a:rPr>
              <a:t>Tougaard</a:t>
            </a:r>
            <a:r>
              <a:rPr lang="en-US" altLang="ja-JP" sz="2000" dirty="0">
                <a:latin typeface="+mj-lt"/>
              </a:rPr>
              <a:t> background with </a:t>
            </a:r>
            <a:r>
              <a:rPr lang="en-US" altLang="ja-JP" sz="2000" dirty="0" smtClean="0">
                <a:latin typeface="+mj-lt"/>
              </a:rPr>
              <a:t>‘</a:t>
            </a:r>
            <a:r>
              <a:rPr lang="en-US" altLang="ja-JP" sz="2000" dirty="0" err="1" smtClean="0">
                <a:latin typeface="+mj-lt"/>
              </a:rPr>
              <a:t>Tougaard</a:t>
            </a:r>
            <a:r>
              <a:rPr lang="en-US" altLang="ja-JP" sz="2000" dirty="0" smtClean="0">
                <a:latin typeface="+mj-lt"/>
              </a:rPr>
              <a:t> Background Calculation’: Inhomogeneous Samples.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r>
              <a:rPr lang="en-US" altLang="ja-JP" sz="2000" dirty="0">
                <a:latin typeface="+mj-lt"/>
              </a:rPr>
              <a:t>Define a </a:t>
            </a:r>
            <a:r>
              <a:rPr lang="en-US" altLang="ja-JP" sz="2000" dirty="0" err="1">
                <a:latin typeface="+mj-lt"/>
              </a:rPr>
              <a:t>fittable</a:t>
            </a:r>
            <a:r>
              <a:rPr lang="en-US" altLang="ja-JP" sz="2000" dirty="0">
                <a:latin typeface="+mj-lt"/>
              </a:rPr>
              <a:t> background with </a:t>
            </a:r>
            <a:r>
              <a:rPr lang="en-US" altLang="ja-JP" sz="2000" dirty="0" smtClean="0">
                <a:latin typeface="+mj-lt"/>
              </a:rPr>
              <a:t>[Peak </a:t>
            </a:r>
            <a:r>
              <a:rPr lang="en-US" altLang="ja-JP" sz="2000" dirty="0">
                <a:latin typeface="+mj-lt"/>
              </a:rPr>
              <a:t>Fit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Fit </a:t>
            </a:r>
            <a:r>
              <a:rPr lang="en-US" altLang="ja-JP" sz="2000" dirty="0" smtClean="0">
                <a:latin typeface="+mj-lt"/>
              </a:rPr>
              <a:t>Background XPS (INHOM)] </a:t>
            </a:r>
            <a:r>
              <a:rPr lang="en-US" altLang="ja-JP" sz="2000" dirty="0">
                <a:latin typeface="+mj-lt"/>
              </a:rPr>
              <a:t>and set the number of </a:t>
            </a:r>
            <a:r>
              <a:rPr lang="en-US" altLang="ja-JP" sz="2000" cap="small" dirty="0">
                <a:latin typeface="+mj-lt"/>
              </a:rPr>
              <a:t>Tougaard</a:t>
            </a:r>
            <a:r>
              <a:rPr lang="en-US" altLang="ja-JP" sz="2000" dirty="0">
                <a:latin typeface="+mj-lt"/>
              </a:rPr>
              <a:t> background functions to 2.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r>
              <a:rPr lang="en-US" altLang="ja-JP" sz="2000" dirty="0">
                <a:latin typeface="+mj-lt"/>
              </a:rPr>
              <a:t>Use the given parameters (saved in </a:t>
            </a:r>
            <a:r>
              <a:rPr lang="en-US" altLang="ja-JP" sz="2000" b="1" dirty="0">
                <a:latin typeface="+mj-lt"/>
              </a:rPr>
              <a:t>Exercise-05-P1.cro</a:t>
            </a:r>
            <a:r>
              <a:rPr lang="en-US" altLang="ja-JP" sz="2000" dirty="0">
                <a:latin typeface="+mj-lt"/>
              </a:rPr>
              <a:t> and </a:t>
            </a:r>
            <a:r>
              <a:rPr lang="en-US" altLang="ja-JP" sz="2000" b="1" dirty="0">
                <a:latin typeface="+mj-lt"/>
              </a:rPr>
              <a:t>Exercise-05-P2.cro</a:t>
            </a:r>
            <a:r>
              <a:rPr lang="en-US" altLang="ja-JP" sz="2000" dirty="0">
                <a:latin typeface="+mj-lt"/>
              </a:rPr>
              <a:t>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14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3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6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6"/>
            </a:pPr>
            <a:r>
              <a:rPr lang="en-US" altLang="ja-JP" sz="2000" dirty="0">
                <a:latin typeface="+mj-lt"/>
              </a:rPr>
              <a:t>Generate a peak fit with two components and singlet peaks.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6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6"/>
            </a:pPr>
            <a:r>
              <a:rPr lang="en-US" altLang="ja-JP" sz="2000" dirty="0">
                <a:latin typeface="+mj-lt"/>
              </a:rPr>
              <a:t>Set the start values GP-FWHM and LP-FWHM: 2 free, for both components.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6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6"/>
            </a:pPr>
            <a:r>
              <a:rPr lang="en-US" altLang="ja-JP" sz="2000" dirty="0">
                <a:latin typeface="+mj-lt"/>
              </a:rPr>
              <a:t>Start the iteration with 4 iterations and 4 cycles.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379510"/>
              </p:ext>
            </p:extLst>
          </p:nvPr>
        </p:nvGraphicFramePr>
        <p:xfrm>
          <a:off x="1440000" y="3149252"/>
          <a:ext cx="7014840" cy="23266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432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5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91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91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91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91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41438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u="none" kern="1200" cap="small" dirty="0">
                          <a:latin typeface="+mj-lt"/>
                        </a:rPr>
                        <a:t>Polynomial/Shirley</a:t>
                      </a:r>
                      <a:endParaRPr lang="de-DE" sz="2000" u="non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endParaRPr lang="de-DE" sz="2000" u="non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u="none" kern="1200" cap="small" baseline="0" dirty="0" err="1">
                          <a:latin typeface="+mj-lt"/>
                        </a:rPr>
                        <a:t>Tougaard</a:t>
                      </a:r>
                      <a:endParaRPr lang="de-DE" sz="2000" u="none" cap="small" baseline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1" u="non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Peak 1</a:t>
                      </a:r>
                      <a:endParaRPr lang="de-DE" sz="2000" b="1" u="non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1" u="none" kern="1200" cap="small" baseline="0" dirty="0" err="1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Tougaard</a:t>
                      </a:r>
                      <a:endParaRPr lang="de-DE" sz="2000" b="1" u="none" kern="1200" cap="small" baseline="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000" b="1" u="none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Peak 2</a:t>
                      </a:r>
                      <a:endParaRPr lang="de-DE" sz="2000" b="1" u="none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438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a</a:t>
                      </a:r>
                      <a:r>
                        <a:rPr lang="en-US" altLang="ja-JP" sz="2000" kern="1200" dirty="0">
                          <a:latin typeface="+mj-lt"/>
                        </a:rPr>
                        <a:t> = 900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dirty="0">
                          <a:latin typeface="+mj-lt"/>
                        </a:rPr>
                        <a:t>B</a:t>
                      </a:r>
                      <a:r>
                        <a:rPr lang="en-US" altLang="ja-JP" sz="2000" dirty="0">
                          <a:latin typeface="+mj-lt"/>
                        </a:rPr>
                        <a:t> = 200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B</a:t>
                      </a:r>
                      <a:r>
                        <a:rPr lang="en-US" altLang="ja-JP" sz="2000" kern="1200" dirty="0">
                          <a:latin typeface="+mj-lt"/>
                        </a:rPr>
                        <a:t> = 330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438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b</a:t>
                      </a:r>
                      <a:r>
                        <a:rPr lang="en-US" altLang="ja-JP" sz="2000" kern="1200" dirty="0">
                          <a:latin typeface="+mj-lt"/>
                        </a:rPr>
                        <a:t> = 0.1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dirty="0">
                          <a:latin typeface="+mj-lt"/>
                        </a:rPr>
                        <a:t>C</a:t>
                      </a:r>
                      <a:r>
                        <a:rPr lang="en-US" altLang="ja-JP" sz="2000" dirty="0">
                          <a:latin typeface="+mj-lt"/>
                        </a:rPr>
                        <a:t> = -340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C</a:t>
                      </a:r>
                      <a:r>
                        <a:rPr lang="en-US" altLang="ja-JP" sz="2000" kern="1200" dirty="0">
                          <a:latin typeface="+mj-lt"/>
                        </a:rPr>
                        <a:t> = 550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438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c</a:t>
                      </a:r>
                      <a:r>
                        <a:rPr lang="en-US" altLang="ja-JP" sz="2000" kern="1200" dirty="0">
                          <a:latin typeface="+mj-lt"/>
                        </a:rPr>
                        <a:t> = 0.001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dirty="0">
                          <a:latin typeface="+mj-lt"/>
                        </a:rPr>
                        <a:t>C’ </a:t>
                      </a:r>
                      <a:r>
                        <a:rPr lang="en-US" altLang="ja-JP" sz="2000" dirty="0">
                          <a:latin typeface="+mj-lt"/>
                        </a:rPr>
                        <a:t>= 2.8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u="none" kern="1200" dirty="0">
                          <a:latin typeface="+mj-lt"/>
                        </a:rPr>
                        <a:t>C’ </a:t>
                      </a:r>
                      <a:r>
                        <a:rPr lang="en-US" altLang="ja-JP" sz="2000" kern="1200" dirty="0">
                          <a:latin typeface="+mj-lt"/>
                        </a:rPr>
                        <a:t>= -0.9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438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d</a:t>
                      </a:r>
                      <a:r>
                        <a:rPr lang="en-US" altLang="ja-JP" sz="2000" kern="12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D </a:t>
                      </a:r>
                      <a:r>
                        <a:rPr lang="en-US" altLang="ja-JP" sz="2000" kern="1200" dirty="0">
                          <a:latin typeface="+mj-lt"/>
                        </a:rPr>
                        <a:t>= 500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D</a:t>
                      </a:r>
                      <a:r>
                        <a:rPr lang="en-US" altLang="ja-JP" sz="2000" kern="1200" dirty="0">
                          <a:latin typeface="+mj-lt"/>
                        </a:rPr>
                        <a:t> = 550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free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438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e</a:t>
                      </a:r>
                      <a:r>
                        <a:rPr lang="en-US" altLang="ja-JP" sz="2000" kern="12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T</a:t>
                      </a:r>
                      <a:r>
                        <a:rPr lang="en-US" altLang="ja-JP" sz="2000" i="1" kern="1200" baseline="-25000" dirty="0">
                          <a:latin typeface="+mj-lt"/>
                        </a:rPr>
                        <a:t>0</a:t>
                      </a:r>
                      <a:r>
                        <a:rPr lang="en-US" altLang="ja-JP" sz="2000" kern="12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i="1" kern="1200" dirty="0">
                          <a:latin typeface="+mj-lt"/>
                        </a:rPr>
                        <a:t>T</a:t>
                      </a:r>
                      <a:r>
                        <a:rPr lang="en-US" altLang="ja-JP" sz="2000" i="1" kern="1200" baseline="-25000" dirty="0">
                          <a:latin typeface="+mj-lt"/>
                        </a:rPr>
                        <a:t>0</a:t>
                      </a:r>
                      <a:r>
                        <a:rPr lang="en-US" altLang="ja-JP" sz="2000" kern="1200" dirty="0">
                          <a:latin typeface="+mj-lt"/>
                        </a:rPr>
                        <a:t> = 0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2000" kern="1200" dirty="0">
                          <a:latin typeface="+mj-lt"/>
                        </a:rPr>
                        <a:t>fix</a:t>
                      </a:r>
                      <a:endParaRPr lang="de-DE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Pfeil nach rechts 7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954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5. Peak fit of a laterally inhomogeneous sample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2000" u="sng" dirty="0">
                <a:latin typeface="+mj-lt"/>
              </a:rPr>
              <a:t>3D-presentation of the background functions</a:t>
            </a:r>
          </a:p>
          <a:p>
            <a:pPr>
              <a:lnSpc>
                <a:spcPct val="80000"/>
              </a:lnSpc>
            </a:pPr>
            <a:endParaRPr lang="en-US" altLang="ja-JP" sz="8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21"/>
            </a:pPr>
            <a:r>
              <a:rPr lang="en-US" altLang="ja-JP" sz="2000" dirty="0">
                <a:latin typeface="+mj-lt"/>
              </a:rPr>
              <a:t>Activate ‘Batch Processing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</a:t>
            </a:r>
            <a:r>
              <a:rPr lang="en-US" altLang="ja-JP" sz="2000" dirty="0" smtClean="0">
                <a:latin typeface="+mj-lt"/>
              </a:rPr>
              <a:t>Plot 3D </a:t>
            </a:r>
            <a:r>
              <a:rPr lang="en-US" altLang="ja-JP" sz="2000" dirty="0">
                <a:latin typeface="+mj-lt"/>
              </a:rPr>
              <a:t>Waterfall 0</a:t>
            </a:r>
            <a:r>
              <a:rPr lang="en-US" altLang="ja-JP" sz="2000" dirty="0"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°</a:t>
            </a:r>
            <a:r>
              <a:rPr lang="en-US" altLang="ja-JP" sz="2000" dirty="0">
                <a:latin typeface="+mj-lt"/>
              </a:rPr>
              <a:t>’, select all windows and leave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dialogue with OK.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21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21"/>
            </a:pPr>
            <a:r>
              <a:rPr lang="en-US" altLang="ja-JP" sz="2000" dirty="0">
                <a:latin typeface="+mj-lt"/>
              </a:rPr>
              <a:t>The dialogue ‘Curve Selection’ will open, select ‘Background’ and leave the dialogue with OK.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21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21"/>
            </a:pPr>
            <a:r>
              <a:rPr lang="en-US" altLang="de-DE" sz="2000" dirty="0">
                <a:latin typeface="+mj-lt"/>
              </a:rPr>
              <a:t>Design the 3D waterfall plot with the ‘Annotation/Design’ functions.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21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21"/>
            </a:pPr>
            <a:r>
              <a:rPr lang="en-US" altLang="de-DE" sz="2000" dirty="0">
                <a:latin typeface="+mj-lt"/>
              </a:rPr>
              <a:t>Open the design functions for the </a:t>
            </a:r>
            <a:r>
              <a:rPr lang="en-US" altLang="de-DE" sz="2000" dirty="0" smtClean="0">
                <a:latin typeface="+mj-lt"/>
              </a:rPr>
              <a:t>X-axis</a:t>
            </a:r>
            <a:r>
              <a:rPr lang="en-US" altLang="de-DE" sz="2000" dirty="0">
                <a:latin typeface="+mj-lt"/>
              </a:rPr>
              <a:t>, </a:t>
            </a:r>
            <a:r>
              <a:rPr lang="en-US" altLang="de-DE" sz="2000" dirty="0" smtClean="0">
                <a:latin typeface="+mj-lt"/>
              </a:rPr>
              <a:t>Y- </a:t>
            </a:r>
            <a:r>
              <a:rPr lang="en-US" altLang="de-DE" sz="2000" dirty="0">
                <a:latin typeface="+mj-lt"/>
              </a:rPr>
              <a:t>axis, curves and coordinate system with the right mouse key at the correct position.</a:t>
            </a:r>
            <a:endParaRPr lang="en-US" altLang="ja-JP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294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6. Calculation of a transmission function </a:t>
            </a:r>
            <a:r>
              <a:rPr lang="en-US" altLang="de-DE" sz="2400" i="1" u="sng" dirty="0">
                <a:latin typeface="+mj-lt"/>
              </a:rPr>
              <a:t>T</a:t>
            </a:r>
            <a:r>
              <a:rPr lang="en-US" altLang="de-DE" sz="2400" u="sng" dirty="0">
                <a:latin typeface="+mj-lt"/>
              </a:rPr>
              <a:t>(</a:t>
            </a:r>
            <a:r>
              <a:rPr lang="en-US" altLang="de-DE" sz="2400" i="1" u="sng" dirty="0">
                <a:latin typeface="+mj-lt"/>
              </a:rPr>
              <a:t>E</a:t>
            </a:r>
            <a:r>
              <a:rPr lang="en-US" altLang="de-DE" sz="2400" u="sng" dirty="0">
                <a:latin typeface="+mj-lt"/>
              </a:rPr>
              <a:t>)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152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6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Calculation of a transmission function from a survey spectrum.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Verification of the accuracy of the saved </a:t>
            </a:r>
            <a:r>
              <a:rPr lang="en-US" altLang="de-DE" sz="2000" i="1" dirty="0">
                <a:latin typeface="+mj-lt"/>
              </a:rPr>
              <a:t>T</a:t>
            </a:r>
            <a:r>
              <a:rPr lang="en-US" altLang="de-DE" sz="2000" dirty="0">
                <a:latin typeface="+mj-lt"/>
              </a:rPr>
              <a:t>(</a:t>
            </a:r>
            <a:r>
              <a:rPr lang="en-US" altLang="de-DE" sz="2000" i="1" dirty="0">
                <a:latin typeface="+mj-lt"/>
              </a:rPr>
              <a:t>E</a:t>
            </a:r>
            <a:r>
              <a:rPr lang="en-US" altLang="de-DE" sz="2000" dirty="0">
                <a:latin typeface="+mj-lt"/>
              </a:rPr>
              <a:t>) functions.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Comparison with a quantification via Wagner factors.</a:t>
            </a:r>
          </a:p>
        </p:txBody>
      </p:sp>
      <p:sp>
        <p:nvSpPr>
          <p:cNvPr id="7" name="Rechteck 6"/>
          <p:cNvSpPr/>
          <p:nvPr/>
        </p:nvSpPr>
        <p:spPr>
          <a:xfrm>
            <a:off x="172197" y="5565836"/>
            <a:ext cx="8827248" cy="49116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Exercise-06-Start		</a:t>
            </a:r>
            <a:r>
              <a:rPr lang="en-US" altLang="de-DE" sz="1600" dirty="0">
                <a:latin typeface="+mj-lt"/>
              </a:rPr>
              <a:t>real data of Cu for the analysis of the </a:t>
            </a:r>
            <a:r>
              <a:rPr lang="en-US" altLang="de-DE" sz="1600" i="1" dirty="0">
                <a:latin typeface="+mj-lt"/>
              </a:rPr>
              <a:t>T</a:t>
            </a:r>
            <a:r>
              <a:rPr lang="en-US" altLang="de-DE" sz="1600" dirty="0">
                <a:latin typeface="+mj-lt"/>
              </a:rPr>
              <a:t>(</a:t>
            </a:r>
            <a:r>
              <a:rPr lang="en-US" altLang="de-DE" sz="1600" i="1" dirty="0">
                <a:latin typeface="+mj-lt"/>
              </a:rPr>
              <a:t>E</a:t>
            </a:r>
            <a:r>
              <a:rPr lang="en-US" altLang="de-DE" sz="1600" dirty="0">
                <a:latin typeface="+mj-lt"/>
              </a:rPr>
              <a:t>) function,</a:t>
            </a:r>
            <a:br>
              <a:rPr lang="en-US" altLang="de-DE" sz="1600" dirty="0">
                <a:latin typeface="+mj-lt"/>
              </a:rPr>
            </a:br>
            <a:r>
              <a:rPr lang="en-US" altLang="de-DE" sz="1600" dirty="0">
                <a:latin typeface="+mj-lt"/>
              </a:rPr>
              <a:t>				Al-twin anode, LAXL </a:t>
            </a:r>
            <a:r>
              <a:rPr lang="en-US" altLang="de-DE" sz="1600" dirty="0" err="1">
                <a:latin typeface="+mj-lt"/>
              </a:rPr>
              <a:t>lense</a:t>
            </a:r>
            <a:r>
              <a:rPr lang="en-US" altLang="de-DE" sz="1600" dirty="0">
                <a:latin typeface="+mj-lt"/>
              </a:rPr>
              <a:t>, pass energy: 50 eV and 10 eV</a:t>
            </a:r>
            <a:endParaRPr lang="en-US" altLang="ja-JP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472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578077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6. Calculation of a transmission function </a:t>
            </a:r>
            <a:r>
              <a:rPr lang="en-US" altLang="de-DE" sz="2400" i="1" u="sng" dirty="0">
                <a:latin typeface="+mj-lt"/>
              </a:rPr>
              <a:t>T</a:t>
            </a:r>
            <a:r>
              <a:rPr lang="en-US" altLang="de-DE" sz="2400" u="sng" dirty="0">
                <a:latin typeface="+mj-lt"/>
              </a:rPr>
              <a:t>(</a:t>
            </a:r>
            <a:r>
              <a:rPr lang="en-US" altLang="de-DE" sz="2400" i="1" u="sng" dirty="0">
                <a:latin typeface="+mj-lt"/>
              </a:rPr>
              <a:t>E</a:t>
            </a:r>
            <a:r>
              <a:rPr lang="en-US" altLang="de-DE" sz="2400" u="sng" dirty="0">
                <a:latin typeface="+mj-lt"/>
              </a:rPr>
              <a:t>)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800" y="1061268"/>
            <a:ext cx="871167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6</a:t>
            </a:r>
          </a:p>
          <a:p>
            <a:pPr>
              <a:lnSpc>
                <a:spcPct val="80000"/>
              </a:lnSpc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 smtClean="0">
                <a:latin typeface="+mj-lt"/>
              </a:rPr>
              <a:t>Set ‘</a:t>
            </a:r>
            <a:r>
              <a:rPr lang="en-US" altLang="ja-JP" sz="2000" dirty="0">
                <a:latin typeface="+mj-lt"/>
              </a:rPr>
              <a:t>the background function to </a:t>
            </a:r>
            <a:r>
              <a:rPr lang="en-US" altLang="ja-JP" sz="2000" dirty="0" smtClean="0">
                <a:latin typeface="+mj-lt"/>
              </a:rPr>
              <a:t>homogeneous </a:t>
            </a:r>
            <a:r>
              <a:rPr lang="en-US" altLang="ja-JP" sz="2000" cap="small" dirty="0" err="1">
                <a:latin typeface="+mj-lt"/>
              </a:rPr>
              <a:t>Tougaard</a:t>
            </a:r>
            <a:r>
              <a:rPr lang="en-US" altLang="ja-JP" sz="2000" dirty="0">
                <a:latin typeface="+mj-lt"/>
              </a:rPr>
              <a:t> </a:t>
            </a:r>
            <a:r>
              <a:rPr lang="en-US" altLang="ja-JP" sz="2000" dirty="0" smtClean="0">
                <a:latin typeface="+mj-lt"/>
              </a:rPr>
              <a:t>background.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/>
              <a:t>Load ‘</a:t>
            </a:r>
            <a:r>
              <a:rPr lang="en-US" altLang="de-DE" sz="2000" b="1" dirty="0"/>
              <a:t>Exercise-06-Start.ufp</a:t>
            </a:r>
            <a:r>
              <a:rPr lang="en-US" altLang="de-DE" sz="2000" dirty="0"/>
              <a:t>’</a:t>
            </a:r>
            <a:r>
              <a:rPr lang="en-US" altLang="ja-JP" sz="2000" dirty="0"/>
              <a:t> and maximize the survey spectrum window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Calculate the transmission function from the survey spectrum via ‘Calibration Intensity Scale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Load Reference Spectrum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Cu-twin’.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Calculate the fit parameters via iteration of </a:t>
            </a:r>
            <a:r>
              <a:rPr lang="en-US" altLang="ja-JP" sz="2000" i="1" dirty="0">
                <a:latin typeface="+mj-lt"/>
              </a:rPr>
              <a:t>a0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b1</a:t>
            </a:r>
            <a:r>
              <a:rPr lang="en-US" altLang="ja-JP" sz="2000" dirty="0">
                <a:latin typeface="+mj-lt"/>
              </a:rPr>
              <a:t> and </a:t>
            </a:r>
            <a:r>
              <a:rPr lang="en-US" altLang="ja-JP" sz="2000" i="1" dirty="0">
                <a:latin typeface="+mj-lt"/>
              </a:rPr>
              <a:t>b2</a:t>
            </a:r>
            <a:r>
              <a:rPr lang="en-US" altLang="ja-JP" sz="2000" dirty="0">
                <a:latin typeface="+mj-lt"/>
              </a:rPr>
              <a:t> using 200 iterations and 100 cycles.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Save the calculated </a:t>
            </a:r>
            <a:r>
              <a:rPr lang="en-US" altLang="ja-JP" sz="2000" i="1" dirty="0">
                <a:latin typeface="+mj-lt"/>
              </a:rPr>
              <a:t>T(E) </a:t>
            </a:r>
            <a:r>
              <a:rPr lang="en-US" altLang="ja-JP" sz="2000" dirty="0">
                <a:latin typeface="+mj-lt"/>
              </a:rPr>
              <a:t>in ‘</a:t>
            </a:r>
            <a:r>
              <a:rPr lang="en-US" altLang="ja-JP" sz="2000" dirty="0" smtClean="0">
                <a:latin typeface="+mj-lt"/>
              </a:rPr>
              <a:t>Documents\Unifit_2024_User_Files\XPS-</a:t>
            </a:r>
            <a:r>
              <a:rPr lang="en-US" altLang="ja-JP" sz="2000" dirty="0" err="1" smtClean="0">
                <a:latin typeface="+mj-lt"/>
              </a:rPr>
              <a:t>transfct</a:t>
            </a:r>
            <a:r>
              <a:rPr lang="en-US" altLang="ja-JP" sz="2000" dirty="0" smtClean="0">
                <a:latin typeface="+mj-lt"/>
              </a:rPr>
              <a:t>’.</a:t>
            </a:r>
            <a:br>
              <a:rPr lang="en-US" altLang="ja-JP" sz="2000" dirty="0" smtClean="0">
                <a:latin typeface="+mj-lt"/>
              </a:rPr>
            </a:b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Quantification of Cu 2p and Cu 3p lines, </a:t>
            </a:r>
            <a:r>
              <a:rPr lang="en-US" altLang="ja-JP" sz="2000" b="1" dirty="0">
                <a:latin typeface="+mj-lt"/>
              </a:rPr>
              <a:t>50 eV pass energy</a:t>
            </a:r>
            <a:r>
              <a:rPr lang="en-US" altLang="ja-JP" sz="2000" dirty="0">
                <a:latin typeface="+mj-lt"/>
              </a:rPr>
              <a:t>, with</a:t>
            </a:r>
          </a:p>
          <a:p>
            <a:pPr>
              <a:lnSpc>
                <a:spcPct val="80000"/>
              </a:lnSpc>
            </a:pPr>
            <a:endParaRPr lang="en-US" altLang="ja-JP" sz="8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	a) Wagner factors and 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	b) Sigma, Lambda and the corresponding </a:t>
            </a:r>
            <a:r>
              <a:rPr lang="en-US" altLang="ja-JP" sz="2000" i="1" dirty="0">
                <a:latin typeface="+mj-lt"/>
              </a:rPr>
              <a:t>T</a:t>
            </a:r>
            <a:r>
              <a:rPr lang="en-US" altLang="ja-JP" sz="2000" dirty="0">
                <a:latin typeface="+mj-lt"/>
              </a:rPr>
              <a:t>(</a:t>
            </a:r>
            <a:r>
              <a:rPr lang="en-US" altLang="ja-JP" sz="2000" i="1" dirty="0">
                <a:latin typeface="+mj-lt"/>
              </a:rPr>
              <a:t>E</a:t>
            </a:r>
            <a:r>
              <a:rPr lang="en-US" altLang="ja-JP" sz="2000" dirty="0">
                <a:latin typeface="+mj-lt"/>
              </a:rPr>
              <a:t>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6"/>
            </a:pPr>
            <a:r>
              <a:rPr lang="en-US" altLang="ja-JP" sz="2000" dirty="0">
                <a:latin typeface="+mj-lt"/>
              </a:rPr>
              <a:t>Quantification of Cu 2p3 and Cu 3p lines, </a:t>
            </a:r>
            <a:r>
              <a:rPr lang="en-US" altLang="ja-JP" sz="2000" b="1" dirty="0">
                <a:latin typeface="+mj-lt"/>
              </a:rPr>
              <a:t>10 eV pass energy</a:t>
            </a:r>
            <a:r>
              <a:rPr lang="en-US" altLang="ja-JP" sz="2000" dirty="0">
                <a:latin typeface="+mj-lt"/>
              </a:rPr>
              <a:t>, with</a:t>
            </a:r>
          </a:p>
          <a:p>
            <a:pPr>
              <a:lnSpc>
                <a:spcPct val="80000"/>
              </a:lnSpc>
            </a:pPr>
            <a:endParaRPr lang="en-US" altLang="ja-JP" sz="8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	a) Wagner factors and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	b) Sigma, Lambda and the corresponding </a:t>
            </a:r>
            <a:r>
              <a:rPr lang="en-US" altLang="ja-JP" sz="2000" i="1" dirty="0">
                <a:latin typeface="+mj-lt"/>
              </a:rPr>
              <a:t>T</a:t>
            </a:r>
            <a:r>
              <a:rPr lang="en-US" altLang="ja-JP" sz="2000" dirty="0">
                <a:latin typeface="+mj-lt"/>
              </a:rPr>
              <a:t>(</a:t>
            </a:r>
            <a:r>
              <a:rPr lang="en-US" altLang="ja-JP" sz="2000" i="1" dirty="0">
                <a:latin typeface="+mj-lt"/>
              </a:rPr>
              <a:t>E</a:t>
            </a:r>
            <a:r>
              <a:rPr lang="en-US" altLang="ja-JP" sz="2000" dirty="0">
                <a:latin typeface="+mj-lt"/>
              </a:rPr>
              <a:t>).</a:t>
            </a:r>
          </a:p>
          <a:p>
            <a:pPr>
              <a:lnSpc>
                <a:spcPct val="80000"/>
              </a:lnSpc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b="1" dirty="0">
                <a:latin typeface="+mj-lt"/>
              </a:rPr>
              <a:t>Compare the results of the quantifications</a:t>
            </a:r>
            <a:r>
              <a:rPr lang="en-US" altLang="ja-JP" sz="2000" b="1" dirty="0" smtClean="0">
                <a:latin typeface="+mj-lt"/>
              </a:rPr>
              <a:t>.</a:t>
            </a:r>
            <a:br>
              <a:rPr lang="en-US" altLang="ja-JP" sz="2000" b="1" dirty="0" smtClean="0">
                <a:latin typeface="+mj-lt"/>
              </a:rPr>
            </a:br>
            <a:endParaRPr lang="en-US" altLang="ja-JP" sz="800" b="1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 smtClean="0">
                <a:latin typeface="+mj-lt"/>
              </a:rPr>
              <a:t>Plot the estimated </a:t>
            </a:r>
            <a:r>
              <a:rPr lang="en-US" altLang="ja-JP" sz="2000" i="1" dirty="0" smtClean="0">
                <a:latin typeface="+mj-lt"/>
              </a:rPr>
              <a:t>T(E)</a:t>
            </a:r>
            <a:r>
              <a:rPr lang="en-US" altLang="ja-JP" sz="2000" dirty="0" smtClean="0">
                <a:latin typeface="+mj-lt"/>
              </a:rPr>
              <a:t> with ‘Calibration </a:t>
            </a:r>
            <a:r>
              <a:rPr lang="en-US" altLang="ja-JP" sz="2000" dirty="0">
                <a:latin typeface="+mj-lt"/>
              </a:rPr>
              <a:t>Intensity Scale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Plot Transmission function</a:t>
            </a:r>
            <a:r>
              <a:rPr lang="en-US" altLang="ja-JP" sz="2000" dirty="0" smtClean="0">
                <a:latin typeface="+mj-lt"/>
              </a:rPr>
              <a:t>’ (Excitation energy: 1486.6 eV, Initial energy: 200 eV, Final energy: 1500 eV).</a:t>
            </a:r>
            <a:endParaRPr lang="en-US" altLang="ja-JP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438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7. Qualitative and quantitative analysis of XPS-standard measurements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7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Spectra modification, e.g. charge correction, …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Identification of lines using different options.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Identification of chemical states.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Labeling of spectra.</a:t>
            </a:r>
          </a:p>
        </p:txBody>
      </p:sp>
      <p:sp>
        <p:nvSpPr>
          <p:cNvPr id="7" name="Rechteck 6"/>
          <p:cNvSpPr/>
          <p:nvPr/>
        </p:nvSpPr>
        <p:spPr>
          <a:xfrm>
            <a:off x="172197" y="5565836"/>
            <a:ext cx="8827248" cy="29418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Exercise-07-Start</a:t>
            </a:r>
            <a:r>
              <a:rPr lang="en-US" altLang="de-DE" sz="1600" dirty="0">
                <a:latin typeface="+mj-lt"/>
              </a:rPr>
              <a:t>		survey spectrum and C 1s, N 1s, O 1s and S 2p detail scans</a:t>
            </a:r>
          </a:p>
        </p:txBody>
      </p:sp>
    </p:spTree>
    <p:extLst>
      <p:ext uri="{BB962C8B-B14F-4D97-AF65-F5344CB8AC3E}">
        <p14:creationId xmlns:p14="http://schemas.microsoft.com/office/powerpoint/2010/main" val="287161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7. Qualitative and quantitative analysis of XPS-standard measurements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7</a:t>
            </a:r>
          </a:p>
          <a:p>
            <a:pPr>
              <a:lnSpc>
                <a:spcPct val="80000"/>
              </a:lnSpc>
            </a:pPr>
            <a:endParaRPr lang="en-US" altLang="de-DE" sz="2000" b="1" u="sng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Set preferences to ‘</a:t>
            </a:r>
            <a:r>
              <a:rPr lang="en-US" altLang="de-DE" sz="2000" dirty="0" smtClean="0">
                <a:latin typeface="+mj-lt"/>
              </a:rPr>
              <a:t>Sum’,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‘Relative</a:t>
            </a:r>
            <a:r>
              <a:rPr lang="en-US" altLang="ja-JP" sz="2000" dirty="0" smtClean="0">
                <a:latin typeface="+mj-lt"/>
              </a:rPr>
              <a:t>’ and ‘Homogeneous </a:t>
            </a:r>
            <a:r>
              <a:rPr lang="en-US" altLang="ja-JP" sz="2000" dirty="0">
                <a:latin typeface="+mj-lt"/>
              </a:rPr>
              <a:t>Samples</a:t>
            </a:r>
            <a:r>
              <a:rPr lang="en-US" altLang="ja-JP" sz="2000" dirty="0" smtClean="0">
                <a:latin typeface="+mj-lt"/>
              </a:rPr>
              <a:t>’.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Load ‘</a:t>
            </a:r>
            <a:r>
              <a:rPr lang="en-US" altLang="ja-JP" sz="2000" b="1" dirty="0">
                <a:latin typeface="+mj-lt"/>
              </a:rPr>
              <a:t>Exercise-07-Start.ufp</a:t>
            </a:r>
            <a:r>
              <a:rPr lang="en-US" altLang="ja-JP" sz="2000" dirty="0">
                <a:latin typeface="+mj-lt"/>
              </a:rPr>
              <a:t>’</a:t>
            </a:r>
            <a:r>
              <a:rPr lang="en-US" altLang="ja-JP" sz="2000" b="1" dirty="0">
                <a:latin typeface="+mj-lt"/>
              </a:rPr>
              <a:t>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Activate C 1s and find the energy of the peak maximum with ‘Information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Minimum/Maximum</a:t>
            </a:r>
            <a:r>
              <a:rPr lang="en-US" altLang="ja-JP" sz="2000" dirty="0" smtClean="0">
                <a:latin typeface="+mj-lt"/>
              </a:rPr>
              <a:t>’.</a:t>
            </a: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solidFill>
                <a:prstClr val="black"/>
              </a:solidFill>
              <a:latin typeface="Calibri Light"/>
            </a:endParaRP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Reference the binding energies of all peaks to CH</a:t>
            </a:r>
            <a:r>
              <a:rPr lang="en-US" altLang="ja-JP" sz="2000" baseline="-25000" dirty="0">
                <a:solidFill>
                  <a:prstClr val="black"/>
                </a:solidFill>
                <a:latin typeface="Calibri Light"/>
              </a:rPr>
              <a:t>2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 = 285 eV via ‘Batch Processing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→</a:t>
            </a: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 Charge Correction All Windows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’.</a:t>
            </a:r>
            <a:r>
              <a:rPr lang="en-US" altLang="ja-JP" sz="2000" dirty="0" smtClean="0">
                <a:latin typeface="+mj-lt"/>
              </a:rPr>
              <a:t/>
            </a:r>
            <a:br>
              <a:rPr lang="en-US" altLang="ja-JP" sz="2000" dirty="0" smtClean="0">
                <a:latin typeface="+mj-lt"/>
              </a:rPr>
            </a:br>
            <a:endParaRPr lang="en-US" altLang="ja-JP" sz="800" dirty="0" smtClean="0">
              <a:latin typeface="+mj-lt"/>
            </a:endParaRPr>
          </a:p>
          <a:p>
            <a:pPr marL="457200" lvl="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solidFill>
                  <a:prstClr val="black"/>
                </a:solidFill>
                <a:latin typeface="Calibri Light"/>
              </a:rPr>
              <a:t>Identify and label all peaks of the survey spectrum with ‘Information – Identify Lines’ and the options ‘Important Lines’ and ’Element Lines</a:t>
            </a:r>
            <a:r>
              <a:rPr lang="en-US" altLang="ja-JP" sz="2000" dirty="0" smtClean="0">
                <a:solidFill>
                  <a:prstClr val="black"/>
                </a:solidFill>
                <a:latin typeface="Calibri Light"/>
              </a:rPr>
              <a:t>’ and ‘Manual’.</a:t>
            </a:r>
            <a:endParaRPr lang="en-US" altLang="ja-JP" sz="800" dirty="0">
              <a:solidFill>
                <a:prstClr val="black"/>
              </a:solidFill>
              <a:latin typeface="Calibri Ligh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Perform the satellite </a:t>
            </a:r>
            <a:r>
              <a:rPr lang="en-US" altLang="ja-JP" sz="2000" dirty="0" smtClean="0">
                <a:latin typeface="+mj-lt"/>
              </a:rPr>
              <a:t>subtraction of C 1s, O 1s, N 1s, S 2p </a:t>
            </a:r>
            <a:r>
              <a:rPr lang="en-US" altLang="ja-JP" sz="2000" dirty="0">
                <a:latin typeface="+mj-lt"/>
              </a:rPr>
              <a:t>and label all spectra with ‘Annotation/Design – Spectrum Title 1’.</a:t>
            </a: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14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1. Structure and concept of </a:t>
            </a:r>
            <a:r>
              <a:rPr lang="en-GB" altLang="de-DE" sz="2400" u="sng" dirty="0">
                <a:latin typeface="+mj-lt"/>
              </a:rPr>
              <a:t>the programme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474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de-DE" sz="2000" b="1" u="sng" dirty="0">
                <a:latin typeface="+mj-lt"/>
              </a:rPr>
              <a:t>Exercise 1</a:t>
            </a:r>
            <a:endParaRPr lang="en-GB" altLang="de-DE" sz="2000" b="1" dirty="0">
              <a:latin typeface="+mj-lt"/>
            </a:endParaRPr>
          </a:p>
          <a:p>
            <a:pPr>
              <a:lnSpc>
                <a:spcPct val="90000"/>
              </a:lnSpc>
            </a:pPr>
            <a:endParaRPr lang="en-GB" altLang="de-DE" sz="800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de-DE" sz="2000" dirty="0">
                <a:latin typeface="+mj-lt"/>
              </a:rPr>
              <a:t>First steps – getting to know the programme.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de-DE" sz="800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de-DE" sz="2000" dirty="0">
                <a:latin typeface="+mj-lt"/>
              </a:rPr>
              <a:t>Setting of </a:t>
            </a:r>
            <a:r>
              <a:rPr lang="en-GB" altLang="de-DE" sz="2000" dirty="0" smtClean="0">
                <a:latin typeface="+mj-lt"/>
              </a:rPr>
              <a:t>programme </a:t>
            </a:r>
            <a:r>
              <a:rPr lang="en-GB" altLang="de-DE" sz="2000" dirty="0">
                <a:latin typeface="+mj-lt"/>
              </a:rPr>
              <a:t>parameters.</a:t>
            </a: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de-DE" sz="800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de-DE" sz="2000" dirty="0">
                <a:latin typeface="+mj-lt"/>
              </a:rPr>
              <a:t>Show and hide standard windows</a:t>
            </a:r>
            <a:r>
              <a:rPr lang="en-GB" altLang="de-DE" sz="2000" dirty="0" smtClean="0">
                <a:latin typeface="+mj-lt"/>
              </a:rPr>
              <a:t>.</a:t>
            </a:r>
          </a:p>
          <a:p>
            <a:pPr>
              <a:lnSpc>
                <a:spcPct val="90000"/>
              </a:lnSpc>
            </a:pPr>
            <a:endParaRPr lang="en-GB" altLang="de-DE" sz="800" dirty="0" smtClean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de-DE" sz="2000" dirty="0" smtClean="0">
                <a:latin typeface="+mj-lt"/>
              </a:rPr>
              <a:t>Show all spectrum-window types.</a:t>
            </a:r>
            <a:endParaRPr lang="en-GB" altLang="de-DE" sz="2000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de-DE" sz="800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de-DE" sz="2000" dirty="0">
                <a:latin typeface="+mj-lt"/>
              </a:rPr>
              <a:t>Handling ‘Preferences’</a:t>
            </a:r>
            <a:r>
              <a:rPr lang="en-GB" altLang="ja-JP" sz="2000" dirty="0">
                <a:latin typeface="+mj-lt"/>
              </a:rPr>
              <a:t> and pull-down </a:t>
            </a:r>
            <a:r>
              <a:rPr lang="en-GB" altLang="ja-JP" sz="2000" dirty="0" smtClean="0">
                <a:latin typeface="+mj-lt"/>
              </a:rPr>
              <a:t> and pop-up commands:</a:t>
            </a:r>
            <a:endParaRPr lang="en-GB" altLang="ja-JP" sz="2000" dirty="0">
              <a:latin typeface="+mj-lt"/>
            </a:endParaRPr>
          </a:p>
          <a:p>
            <a:pPr marL="800100" lvl="1" indent="-342900">
              <a:lnSpc>
                <a:spcPct val="90000"/>
              </a:lnSpc>
              <a:buSzPct val="80000"/>
              <a:buFont typeface="Courier New" panose="02070309020205020404" pitchFamily="49" charset="0"/>
              <a:buChar char="o"/>
            </a:pPr>
            <a:r>
              <a:rPr lang="en-GB" altLang="de-DE" sz="2000" dirty="0">
                <a:latin typeface="+mj-lt"/>
              </a:rPr>
              <a:t>setting ‘Preferences’ </a:t>
            </a:r>
            <a:r>
              <a:rPr lang="en-GB" altLang="de-DE" sz="2000" b="1" dirty="0">
                <a:latin typeface="+mj-lt"/>
              </a:rPr>
              <a:t>without</a:t>
            </a:r>
            <a:r>
              <a:rPr lang="en-GB" altLang="de-DE" sz="2000" dirty="0">
                <a:latin typeface="+mj-lt"/>
              </a:rPr>
              <a:t> an opened spectrum window</a:t>
            </a:r>
            <a:br>
              <a:rPr lang="en-GB" altLang="de-DE" sz="2000" dirty="0">
                <a:latin typeface="+mj-lt"/>
              </a:rPr>
            </a:br>
            <a:r>
              <a:rPr lang="en-GB" altLang="de-DE" sz="2000" dirty="0">
                <a:latin typeface="+mj-lt"/>
              </a:rPr>
              <a:t>(e.g. language, toolbar, modify </a:t>
            </a:r>
            <a:r>
              <a:rPr lang="en-GB" altLang="de-DE" sz="2000" dirty="0" smtClean="0">
                <a:latin typeface="+mj-lt"/>
              </a:rPr>
              <a:t>toolbar)</a:t>
            </a:r>
            <a:endParaRPr lang="en-GB" altLang="de-DE" sz="2000" dirty="0">
              <a:latin typeface="+mj-lt"/>
            </a:endParaRPr>
          </a:p>
          <a:p>
            <a:pPr marL="800100" lvl="1" indent="-342900">
              <a:lnSpc>
                <a:spcPct val="90000"/>
              </a:lnSpc>
              <a:buSzPct val="80000"/>
              <a:buFont typeface="Courier New" panose="02070309020205020404" pitchFamily="49" charset="0"/>
              <a:buChar char="o"/>
            </a:pPr>
            <a:r>
              <a:rPr lang="en-GB" altLang="de-DE" sz="2000" dirty="0">
                <a:latin typeface="+mj-lt"/>
              </a:rPr>
              <a:t>setting ‘Preferences’ </a:t>
            </a:r>
            <a:r>
              <a:rPr lang="en-GB" altLang="de-DE" sz="2000" b="1" dirty="0">
                <a:latin typeface="+mj-lt"/>
              </a:rPr>
              <a:t>with</a:t>
            </a:r>
            <a:r>
              <a:rPr lang="en-GB" altLang="de-DE" sz="2000" dirty="0">
                <a:latin typeface="+mj-lt"/>
              </a:rPr>
              <a:t> an opened </a:t>
            </a:r>
            <a:r>
              <a:rPr lang="en-GB" altLang="de-DE" sz="2000" dirty="0" smtClean="0">
                <a:latin typeface="+mj-lt"/>
              </a:rPr>
              <a:t>project </a:t>
            </a:r>
            <a:br>
              <a:rPr lang="en-GB" altLang="de-DE" sz="2000" dirty="0" smtClean="0">
                <a:latin typeface="+mj-lt"/>
              </a:rPr>
            </a:br>
            <a:r>
              <a:rPr lang="en-GB" altLang="de-DE" sz="2000" dirty="0" smtClean="0">
                <a:latin typeface="+mj-lt"/>
              </a:rPr>
              <a:t>(</a:t>
            </a:r>
            <a:r>
              <a:rPr lang="en-GB" altLang="de-DE" sz="2000" dirty="0">
                <a:latin typeface="+mj-lt"/>
              </a:rPr>
              <a:t>e.g. dialog font/size, axis colour, axis </a:t>
            </a:r>
            <a:r>
              <a:rPr lang="en-GB" altLang="de-DE" sz="2000" dirty="0" smtClean="0">
                <a:latin typeface="+mj-lt"/>
              </a:rPr>
              <a:t>labelling, loading and saving of </a:t>
            </a:r>
            <a:r>
              <a:rPr lang="en-GB" altLang="de-DE" sz="2000" dirty="0" err="1" smtClean="0">
                <a:latin typeface="+mj-lt"/>
              </a:rPr>
              <a:t>presettings</a:t>
            </a:r>
            <a:r>
              <a:rPr lang="en-GB" altLang="de-DE" sz="2000" dirty="0" smtClean="0">
                <a:latin typeface="+mj-lt"/>
              </a:rPr>
              <a:t>…).</a:t>
            </a:r>
            <a:endParaRPr lang="en-GB" altLang="de-DE" sz="2000" dirty="0">
              <a:latin typeface="+mj-lt"/>
            </a:endParaRPr>
          </a:p>
          <a:p>
            <a:pPr lvl="1">
              <a:lnSpc>
                <a:spcPct val="90000"/>
              </a:lnSpc>
              <a:buSzPct val="80000"/>
            </a:pPr>
            <a:endParaRPr lang="en-GB" altLang="ja-JP" sz="800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de-DE" sz="2000" dirty="0">
                <a:solidFill>
                  <a:srgbClr val="000000"/>
                </a:solidFill>
                <a:latin typeface="+mj-lt"/>
              </a:rPr>
              <a:t>Information in headline </a:t>
            </a:r>
            <a:r>
              <a:rPr lang="en-GB" altLang="de-DE" sz="2000" dirty="0">
                <a:latin typeface="+mj-lt"/>
              </a:rPr>
              <a:t>of the </a:t>
            </a:r>
            <a:r>
              <a:rPr lang="en-GB" altLang="de-DE" sz="2000" dirty="0" smtClean="0">
                <a:latin typeface="+mj-lt"/>
              </a:rPr>
              <a:t>windows.</a:t>
            </a:r>
            <a:endParaRPr lang="en-GB" altLang="de-DE" sz="2000" dirty="0">
              <a:latin typeface="+mj-lt"/>
            </a:endParaRPr>
          </a:p>
          <a:p>
            <a:pPr>
              <a:lnSpc>
                <a:spcPct val="90000"/>
              </a:lnSpc>
            </a:pPr>
            <a:endParaRPr lang="en-GB" altLang="de-DE" sz="800" dirty="0">
              <a:latin typeface="+mj-lt"/>
            </a:endParaRPr>
          </a:p>
          <a:p>
            <a:pPr marL="342900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ja-JP" sz="2000" dirty="0">
                <a:latin typeface="+mj-lt"/>
              </a:rPr>
              <a:t>Overview over different programme parts </a:t>
            </a:r>
            <a:br>
              <a:rPr lang="en-GB" altLang="ja-JP" sz="2000" dirty="0">
                <a:latin typeface="+mj-lt"/>
              </a:rPr>
            </a:br>
            <a:r>
              <a:rPr lang="en-GB" altLang="ja-JP" sz="2000" dirty="0">
                <a:latin typeface="+mj-lt"/>
              </a:rPr>
              <a:t>(e.g. modify, batch processing, concentration, information).</a:t>
            </a:r>
            <a:endParaRPr lang="en-GB" altLang="ja-JP" sz="2000" b="1" dirty="0">
              <a:latin typeface="+mj-lt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227376" y="6134940"/>
            <a:ext cx="8827248" cy="31393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de-DE" sz="1600" b="1" dirty="0">
                <a:latin typeface="+mj-lt"/>
              </a:rPr>
              <a:t>Exercise-01-Start</a:t>
            </a:r>
            <a:r>
              <a:rPr lang="en-GB" altLang="de-DE" sz="1600" dirty="0">
                <a:latin typeface="+mj-lt"/>
              </a:rPr>
              <a:t>		</a:t>
            </a:r>
            <a:r>
              <a:rPr lang="en-GB" altLang="de-DE" sz="1600" dirty="0" smtClean="0">
                <a:latin typeface="+mj-lt"/>
              </a:rPr>
              <a:t>Presentation of all 14 spectrum-window types generated by UNIFIT</a:t>
            </a:r>
            <a:endParaRPr lang="en-GB" altLang="de-DE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730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7. Qualitative and quantitative analysis of XPS-standard measurements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558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7</a:t>
            </a:r>
          </a:p>
          <a:p>
            <a:pPr>
              <a:lnSpc>
                <a:spcPct val="80000"/>
              </a:lnSpc>
            </a:pPr>
            <a:endParaRPr lang="en-US" altLang="de-DE" sz="2000" b="1" u="sng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>
                <a:latin typeface="+mj-lt"/>
              </a:rPr>
              <a:t>Perform the fit of the	C 1s spectrum (three Peaks),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				O 1s spectrum (two Peaks) and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				N 1s spectrum (two Peaks).</a:t>
            </a:r>
          </a:p>
          <a:p>
            <a:pPr>
              <a:lnSpc>
                <a:spcPct val="80000"/>
              </a:lnSpc>
            </a:pPr>
            <a:endParaRPr lang="en-US" altLang="ja-JP" sz="8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(Keep L-G </a:t>
            </a:r>
            <a:r>
              <a:rPr lang="en-US" altLang="ja-JP" sz="2000" dirty="0" smtClean="0">
                <a:latin typeface="+mj-lt"/>
              </a:rPr>
              <a:t>Mixing and FWHM </a:t>
            </a:r>
            <a:r>
              <a:rPr lang="en-US" altLang="ja-JP" sz="2000" dirty="0">
                <a:latin typeface="+mj-lt"/>
              </a:rPr>
              <a:t>the same for all lines of one peak.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Background parameters a, b, c and e free.)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>
                <a:latin typeface="+mj-lt"/>
              </a:rPr>
              <a:t>Fit the S 2p with two doublets and the given parameters.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 smtClean="0">
                <a:latin typeface="+mj-lt"/>
              </a:rPr>
              <a:t>Annotation of the peak-fit components with ‘Information – Identify Lines’, option: Chemical Shift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- </a:t>
            </a:r>
            <a:r>
              <a:rPr lang="en-US" altLang="ja-JP" sz="2000" b="1" dirty="0" smtClean="0">
                <a:latin typeface="+mj-lt"/>
              </a:rPr>
              <a:t>S 2p:</a:t>
            </a:r>
            <a:r>
              <a:rPr lang="en-US" altLang="ja-JP" sz="2000" dirty="0" smtClean="0">
                <a:latin typeface="+mj-lt"/>
              </a:rPr>
              <a:t> -S-, S6+, </a:t>
            </a:r>
            <a:r>
              <a:rPr lang="en-US" altLang="ja-JP" sz="2000" b="1" dirty="0" smtClean="0">
                <a:latin typeface="+mj-lt"/>
              </a:rPr>
              <a:t>C 1s:</a:t>
            </a:r>
            <a:r>
              <a:rPr lang="en-US" altLang="ja-JP" sz="2000" dirty="0" smtClean="0">
                <a:latin typeface="+mj-lt"/>
              </a:rPr>
              <a:t> -CH2-, -C-O-R, </a:t>
            </a:r>
            <a:r>
              <a:rPr lang="en-US" altLang="ja-JP" sz="2000" b="1" dirty="0" smtClean="0">
                <a:latin typeface="+mj-lt"/>
              </a:rPr>
              <a:t>N 1s:</a:t>
            </a:r>
            <a:r>
              <a:rPr lang="en-US" altLang="ja-JP" sz="2000" dirty="0" smtClean="0">
                <a:latin typeface="+mj-lt"/>
              </a:rPr>
              <a:t> -N-CO-, -NH3+, </a:t>
            </a:r>
            <a:r>
              <a:rPr lang="en-US" altLang="ja-JP" sz="2000" b="1" dirty="0" smtClean="0">
                <a:latin typeface="+mj-lt"/>
              </a:rPr>
              <a:t>O 1s:</a:t>
            </a:r>
            <a:r>
              <a:rPr lang="en-US" altLang="ja-JP" sz="2000" dirty="0" smtClean="0">
                <a:latin typeface="+mj-lt"/>
              </a:rPr>
              <a:t> &gt;C=O, -C-O-R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800" dirty="0" smtClean="0">
                <a:latin typeface="+mj-lt"/>
              </a:rPr>
              <a:t> 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 smtClean="0">
                <a:latin typeface="+mj-lt"/>
              </a:rPr>
              <a:t>Open </a:t>
            </a:r>
            <a:r>
              <a:rPr lang="en-US" altLang="ja-JP" sz="2000" dirty="0">
                <a:latin typeface="+mj-lt"/>
              </a:rPr>
              <a:t>the quantification table via ‘Quantification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Concentration’.</a:t>
            </a:r>
            <a:endParaRPr lang="en-US" altLang="de-DE" sz="2000" dirty="0">
              <a:latin typeface="+mj-lt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299305"/>
              </p:ext>
            </p:extLst>
          </p:nvPr>
        </p:nvGraphicFramePr>
        <p:xfrm>
          <a:off x="2122099" y="3553598"/>
          <a:ext cx="5615795" cy="17272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157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39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8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857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doublet 1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doublet 2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57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intensity ratio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2:1 </a:t>
                      </a: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fix</a:t>
                      </a:r>
                      <a:endParaRPr lang="de-DE" sz="18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2:1 </a:t>
                      </a: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fix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57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L-G Mixing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1 </a:t>
                      </a: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free, 1 fix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1 </a:t>
                      </a: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fix, 1 fix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857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kumimoji="0" lang="en-US" altLang="ja-JP" sz="180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position second peak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  <a:latin typeface="+mj-lt"/>
                        </a:rPr>
                        <a:t>1.2 </a:t>
                      </a: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fix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dirty="0">
                          <a:solidFill>
                            <a:schemeClr val="tx1"/>
                          </a:solidFill>
                          <a:latin typeface="+mj-lt"/>
                        </a:rPr>
                        <a:t>1.2 </a:t>
                      </a: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fix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570"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FWHM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1 </a:t>
                      </a: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free, 1 fix</a:t>
                      </a:r>
                      <a:endParaRPr lang="de-DE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2000"/>
                        </a:lnSpc>
                      </a:pP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</a:rPr>
                        <a:t>1 </a:t>
                      </a:r>
                      <a:r>
                        <a:rPr lang="en-US" altLang="ja-JP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free, 1 fix</a:t>
                      </a:r>
                      <a:endParaRPr lang="de-DE" sz="18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211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8. Qualitative and quantitative analysis of AES-standard measurements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152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8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Identification of lines.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Labeling of spectra.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Quantification of differentiated spectra, using empirical sensitivity factors.</a:t>
            </a:r>
          </a:p>
        </p:txBody>
      </p:sp>
      <p:sp>
        <p:nvSpPr>
          <p:cNvPr id="8" name="Rechteck 7"/>
          <p:cNvSpPr/>
          <p:nvPr/>
        </p:nvSpPr>
        <p:spPr>
          <a:xfrm>
            <a:off x="172197" y="5565836"/>
            <a:ext cx="8827248" cy="29418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Exercise-08-Start</a:t>
            </a:r>
            <a:r>
              <a:rPr lang="en-US" altLang="de-DE" sz="1600" dirty="0">
                <a:latin typeface="+mj-lt"/>
              </a:rPr>
              <a:t>		AES survey spectrum</a:t>
            </a:r>
          </a:p>
        </p:txBody>
      </p:sp>
    </p:spTree>
    <p:extLst>
      <p:ext uri="{BB962C8B-B14F-4D97-AF65-F5344CB8AC3E}">
        <p14:creationId xmlns:p14="http://schemas.microsoft.com/office/powerpoint/2010/main" val="337154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8. Qualitative and quantitative analysis of AES-standard measurements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4819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8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Load ‘</a:t>
            </a:r>
            <a:r>
              <a:rPr lang="en-US" altLang="ja-JP" sz="2000" b="1" dirty="0">
                <a:latin typeface="+mj-lt"/>
              </a:rPr>
              <a:t>Exercise-08-Start.ufp</a:t>
            </a:r>
            <a:r>
              <a:rPr lang="en-US" altLang="ja-JP" sz="2000" dirty="0">
                <a:latin typeface="+mj-lt"/>
              </a:rPr>
              <a:t>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Set ‘Preferences </a:t>
            </a:r>
            <a:r>
              <a:rPr lang="en-GB" altLang="ja-JP" sz="2000" dirty="0">
                <a:latin typeface="+mj-lt"/>
              </a:rPr>
              <a:t>→ </a:t>
            </a:r>
            <a:r>
              <a:rPr lang="en-US" altLang="ja-JP" sz="2000" dirty="0">
                <a:latin typeface="+mj-lt"/>
              </a:rPr>
              <a:t>Points to Average’ to 3.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Copy the spectrum in four additional windows and generate the derivative in those four </a:t>
            </a:r>
            <a:r>
              <a:rPr lang="en-US" altLang="ja-JP" sz="2000" dirty="0" smtClean="0">
                <a:latin typeface="+mj-lt"/>
              </a:rPr>
              <a:t>windows (Setting: All Std. Windows).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Identify and label all peaks of the integrated spectrum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(</a:t>
            </a:r>
            <a:r>
              <a:rPr lang="en-US" altLang="ja-JP" sz="2000" dirty="0" err="1" smtClean="0">
                <a:latin typeface="+mj-lt"/>
              </a:rPr>
              <a:t>Ti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(</a:t>
            </a:r>
            <a:r>
              <a:rPr lang="en-US" altLang="ja-JP" sz="2000" dirty="0" smtClean="0">
                <a:latin typeface="+mj-lt"/>
              </a:rPr>
              <a:t>LMM), </a:t>
            </a:r>
            <a:r>
              <a:rPr lang="en-US" altLang="ja-JP" sz="2000" dirty="0">
                <a:latin typeface="+mj-lt"/>
              </a:rPr>
              <a:t>O (KLL),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N (KVV), C (KLL)).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Reduce the energy range of the differentiated spectra window	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</a:t>
            </a:r>
            <a:r>
              <a:rPr lang="en-US" altLang="ja-JP" sz="2000" dirty="0" err="1" smtClean="0">
                <a:latin typeface="+mj-lt"/>
              </a:rPr>
              <a:t>Ti</a:t>
            </a:r>
            <a:r>
              <a:rPr lang="en-US" altLang="ja-JP" sz="2000" dirty="0">
                <a:latin typeface="+mj-lt"/>
              </a:rPr>
              <a:t>	396-436 eV, 			O	497-537 eV, 								N	</a:t>
            </a:r>
            <a:r>
              <a:rPr lang="en-US" altLang="ja-JP" sz="2000" dirty="0" smtClean="0">
                <a:latin typeface="+mj-lt"/>
              </a:rPr>
              <a:t>349-397 </a:t>
            </a:r>
            <a:r>
              <a:rPr lang="en-US" altLang="ja-JP" sz="2000" dirty="0">
                <a:latin typeface="+mj-lt"/>
              </a:rPr>
              <a:t>eV, 			</a:t>
            </a:r>
            <a:r>
              <a:rPr lang="en-US" altLang="ja-JP" sz="2000" dirty="0" smtClean="0">
                <a:latin typeface="+mj-lt"/>
              </a:rPr>
              <a:t>C	230-285 eV.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Give every window the correct peak name by ‘Annotation/Design </a:t>
            </a:r>
            <a:r>
              <a:rPr lang="en-GB" altLang="ja-JP" sz="2000" dirty="0">
                <a:latin typeface="+mj-lt"/>
              </a:rPr>
              <a:t>→ </a:t>
            </a:r>
            <a:r>
              <a:rPr lang="en-US" altLang="ja-JP" sz="2000" dirty="0">
                <a:latin typeface="+mj-lt"/>
              </a:rPr>
              <a:t>Edit Parameters Standard Windows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Peak name’.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Open ‘Quantification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Concentration’ and select the differentiated windows.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Load the empirical SFs ‘Wagner-AES-PHI700-3kV-Differntial.sen’ and press ‘Calculate’.</a:t>
            </a:r>
          </a:p>
        </p:txBody>
      </p:sp>
    </p:spTree>
    <p:extLst>
      <p:ext uri="{BB962C8B-B14F-4D97-AF65-F5344CB8AC3E}">
        <p14:creationId xmlns:p14="http://schemas.microsoft.com/office/powerpoint/2010/main" val="109889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33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9. Layer thickness estimation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9</a:t>
            </a:r>
            <a:endParaRPr lang="en-US" altLang="de-DE" sz="2000" dirty="0">
              <a:latin typeface="+mj-lt"/>
            </a:endParaRPr>
          </a:p>
          <a:p>
            <a:pPr>
              <a:lnSpc>
                <a:spcPct val="80000"/>
              </a:lnSpc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Performance of a quantification.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Estimation of the layer thickness via energy resolved XPS (ERXPS) of an uncovered </a:t>
            </a:r>
            <a:r>
              <a:rPr lang="en-US" altLang="ja-JP" sz="2000" dirty="0">
                <a:latin typeface="+mj-lt"/>
              </a:rPr>
              <a:t>and a covered sample.</a:t>
            </a:r>
          </a:p>
        </p:txBody>
      </p:sp>
      <p:sp>
        <p:nvSpPr>
          <p:cNvPr id="7" name="Rechteck 6"/>
          <p:cNvSpPr/>
          <p:nvPr/>
        </p:nvSpPr>
        <p:spPr>
          <a:xfrm>
            <a:off x="172197" y="5565836"/>
            <a:ext cx="8827248" cy="49116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Exercise-09A-Start </a:t>
            </a:r>
            <a:r>
              <a:rPr lang="en-US" altLang="de-DE" sz="1600" dirty="0">
                <a:latin typeface="+mj-lt"/>
              </a:rPr>
              <a:t>		Cu 2p</a:t>
            </a:r>
            <a:r>
              <a:rPr lang="en-US" altLang="de-DE" sz="1600" baseline="-25000" dirty="0">
                <a:latin typeface="+mj-lt"/>
              </a:rPr>
              <a:t>3/2</a:t>
            </a:r>
            <a:r>
              <a:rPr lang="en-US" altLang="de-DE" sz="1600" dirty="0">
                <a:latin typeface="+mj-lt"/>
              </a:rPr>
              <a:t> and Cu 3p detail scans of an covered and of an uncovered copper </a:t>
            </a:r>
            <a:r>
              <a:rPr lang="en-US" altLang="de-DE" sz="1600" b="1" dirty="0">
                <a:latin typeface="+mj-lt"/>
              </a:rPr>
              <a:t>Exercise-09B-Start 		</a:t>
            </a:r>
            <a:r>
              <a:rPr lang="en-US" altLang="de-DE" sz="1600" dirty="0">
                <a:latin typeface="+mj-lt"/>
              </a:rPr>
              <a:t>sample, </a:t>
            </a:r>
            <a:r>
              <a:rPr lang="en-US" altLang="de-DE" sz="1600" dirty="0" smtClean="0">
                <a:latin typeface="+mj-lt"/>
              </a:rPr>
              <a:t>twin </a:t>
            </a:r>
            <a:r>
              <a:rPr lang="en-US" altLang="de-DE" sz="1600" dirty="0">
                <a:latin typeface="+mj-lt"/>
              </a:rPr>
              <a:t>anode, </a:t>
            </a:r>
            <a:r>
              <a:rPr lang="en-US" altLang="de-DE" sz="1600" dirty="0" err="1">
                <a:latin typeface="+mj-lt"/>
              </a:rPr>
              <a:t>l</a:t>
            </a:r>
            <a:r>
              <a:rPr lang="en-US" altLang="de-DE" sz="1600" dirty="0" err="1" smtClean="0">
                <a:latin typeface="+mj-lt"/>
              </a:rPr>
              <a:t>ense</a:t>
            </a:r>
            <a:r>
              <a:rPr lang="en-US" altLang="de-DE" sz="1600" dirty="0" smtClean="0">
                <a:latin typeface="+mj-lt"/>
              </a:rPr>
              <a:t> </a:t>
            </a:r>
            <a:r>
              <a:rPr lang="en-US" altLang="de-DE" sz="1600" dirty="0">
                <a:latin typeface="+mj-lt"/>
              </a:rPr>
              <a:t>mode: SAE150, Pass energy: 50 eV </a:t>
            </a:r>
          </a:p>
        </p:txBody>
      </p:sp>
    </p:spTree>
    <p:extLst>
      <p:ext uri="{BB962C8B-B14F-4D97-AF65-F5344CB8AC3E}">
        <p14:creationId xmlns:p14="http://schemas.microsoft.com/office/powerpoint/2010/main" val="28661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34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9. Layer thickness estimation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31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9A</a:t>
            </a:r>
            <a:r>
              <a:rPr lang="en-US" altLang="de-DE" sz="2000" b="1" dirty="0">
                <a:latin typeface="+mj-lt"/>
              </a:rPr>
              <a:t> </a:t>
            </a:r>
            <a:r>
              <a:rPr lang="en-US" altLang="ja-JP" sz="2000" b="1" dirty="0">
                <a:latin typeface="+mj-lt"/>
              </a:rPr>
              <a:t>Layer Thickness Estimation </a:t>
            </a:r>
            <a:r>
              <a:rPr lang="en-US" altLang="ja-JP" sz="2000" b="1" dirty="0" smtClean="0">
                <a:latin typeface="+mj-lt"/>
              </a:rPr>
              <a:t>by energy-resolved XPS (ERXPS)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Activate the preference option ‘Open Projects with Showing of the Quantification and Film Thickness Table’ (ticked).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Set number of the first standard window to 11 via ‘Preferences</a:t>
            </a:r>
            <a:r>
              <a:rPr lang="en-GB" altLang="ja-JP" sz="2000" dirty="0">
                <a:latin typeface="+mj-lt"/>
              </a:rPr>
              <a:t> → </a:t>
            </a:r>
            <a:r>
              <a:rPr lang="en-GB" altLang="ja-JP" sz="2000" dirty="0" smtClean="0">
                <a:latin typeface="+mj-lt"/>
              </a:rPr>
              <a:t>Preferences </a:t>
            </a:r>
            <a:r>
              <a:rPr lang="en-GB" altLang="ja-JP" sz="2000" dirty="0"/>
              <a:t>→</a:t>
            </a:r>
            <a:r>
              <a:rPr lang="en-GB" altLang="ja-JP" sz="2000" dirty="0" smtClean="0">
                <a:latin typeface="+mj-lt"/>
              </a:rPr>
              <a:t> Programme Parameters </a:t>
            </a:r>
            <a:r>
              <a:rPr lang="en-GB" altLang="ja-JP" sz="2000" dirty="0" smtClean="0"/>
              <a:t>→ Number of the First Standard Window’</a:t>
            </a: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Load the file ‘</a:t>
            </a:r>
            <a:r>
              <a:rPr lang="en-US" altLang="de-DE" sz="2000" b="1" dirty="0">
                <a:latin typeface="+mj-lt"/>
              </a:rPr>
              <a:t>Exercise-09A-Start.ufp</a:t>
            </a:r>
            <a:r>
              <a:rPr lang="en-US" altLang="de-DE" sz="2000" dirty="0">
                <a:latin typeface="+mj-lt"/>
              </a:rPr>
              <a:t>’</a:t>
            </a:r>
            <a:r>
              <a:rPr lang="en-US" altLang="de-DE" sz="2000" b="1" dirty="0">
                <a:latin typeface="+mj-lt"/>
              </a:rPr>
              <a:t> </a:t>
            </a:r>
            <a:r>
              <a:rPr lang="en-US" altLang="de-DE" sz="2000" dirty="0">
                <a:latin typeface="+mj-lt"/>
              </a:rPr>
              <a:t>(</a:t>
            </a:r>
            <a:r>
              <a:rPr lang="en-US" altLang="de-DE" sz="2000" u="sng" dirty="0">
                <a:latin typeface="+mj-lt"/>
              </a:rPr>
              <a:t>uncovered sample</a:t>
            </a:r>
            <a:r>
              <a:rPr lang="en-US" altLang="de-DE" sz="2000" dirty="0">
                <a:latin typeface="+mj-lt"/>
              </a:rPr>
              <a:t>)</a:t>
            </a:r>
            <a:r>
              <a:rPr lang="en-US" altLang="ja-JP" sz="2000" dirty="0">
                <a:latin typeface="+mj-lt"/>
              </a:rPr>
              <a:t>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Table of concentration pops up, close it with ‘Cancel’.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Choose ‘Quantification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Layer Thickness Estimation 1 (ERXPS)’.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Choose the Cu 2p</a:t>
            </a:r>
            <a:r>
              <a:rPr lang="en-US" altLang="ja-JP" sz="2000" baseline="-25000" dirty="0">
                <a:latin typeface="+mj-lt"/>
              </a:rPr>
              <a:t>3/2</a:t>
            </a:r>
            <a:r>
              <a:rPr lang="en-US" altLang="ja-JP" sz="2000" dirty="0">
                <a:latin typeface="+mj-lt"/>
              </a:rPr>
              <a:t> and Cu 3p lines (thickness should be 0 (dashed lines</a:t>
            </a:r>
            <a:r>
              <a:rPr lang="en-US" altLang="ja-JP" sz="2000" dirty="0" smtClean="0">
                <a:latin typeface="+mj-lt"/>
              </a:rPr>
              <a:t>))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Close all windows and load the file ‘</a:t>
            </a:r>
            <a:r>
              <a:rPr lang="en-US" altLang="ja-JP" sz="2000" b="1" dirty="0">
                <a:latin typeface="+mj-lt"/>
              </a:rPr>
              <a:t>Exercise-09B-Start.ufp</a:t>
            </a:r>
            <a:r>
              <a:rPr lang="en-US" altLang="ja-JP" sz="2000" dirty="0">
                <a:latin typeface="+mj-lt"/>
              </a:rPr>
              <a:t>’ </a:t>
            </a:r>
            <a:r>
              <a:rPr lang="en-US" altLang="de-DE" sz="2000" dirty="0">
                <a:latin typeface="+mj-lt"/>
              </a:rPr>
              <a:t>(</a:t>
            </a:r>
            <a:r>
              <a:rPr lang="en-US" altLang="de-DE" sz="2000" u="sng" dirty="0">
                <a:latin typeface="+mj-lt"/>
              </a:rPr>
              <a:t>covered sample</a:t>
            </a:r>
            <a:r>
              <a:rPr lang="en-US" altLang="de-DE" sz="2000" dirty="0">
                <a:latin typeface="+mj-lt"/>
              </a:rPr>
              <a:t>)</a:t>
            </a:r>
            <a:r>
              <a:rPr lang="en-US" altLang="ja-JP" sz="2000" dirty="0">
                <a:latin typeface="+mj-lt"/>
              </a:rPr>
              <a:t>.</a:t>
            </a:r>
          </a:p>
          <a:p>
            <a:pPr>
              <a:lnSpc>
                <a:spcPct val="80000"/>
              </a:lnSpc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>
                <a:latin typeface="+mj-lt"/>
              </a:rPr>
              <a:t>Open the quantification table via ‘Quantification – Concentration’ and chose 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Cu 2p</a:t>
            </a:r>
            <a:r>
              <a:rPr lang="en-US" altLang="ja-JP" sz="2000" baseline="-25000" dirty="0">
                <a:latin typeface="+mj-lt"/>
              </a:rPr>
              <a:t>3/2</a:t>
            </a:r>
            <a:r>
              <a:rPr lang="en-US" altLang="ja-JP" sz="2000" dirty="0">
                <a:latin typeface="+mj-lt"/>
              </a:rPr>
              <a:t> and Cu 3p. Close the quantification table with ‘Cancel’. 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ja-JP" sz="2000" dirty="0">
                <a:latin typeface="+mj-lt"/>
              </a:rPr>
              <a:t>Choose ‘Quantification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Layer Thickness Estimation 1</a:t>
            </a:r>
            <a:r>
              <a:rPr lang="en-US" altLang="ja-JP" sz="2000" dirty="0">
                <a:solidFill>
                  <a:srgbClr val="CC0000"/>
                </a:solidFill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(ERXPS)’.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ja-JP" sz="2000" dirty="0">
                <a:latin typeface="+mj-lt"/>
              </a:rPr>
              <a:t>Choose peaks Cu 2p</a:t>
            </a:r>
            <a:r>
              <a:rPr lang="en-US" altLang="ja-JP" sz="2000" baseline="-25000" dirty="0">
                <a:latin typeface="+mj-lt"/>
              </a:rPr>
              <a:t>3/2</a:t>
            </a:r>
            <a:r>
              <a:rPr lang="en-US" altLang="ja-JP" sz="2000" dirty="0">
                <a:latin typeface="+mj-lt"/>
              </a:rPr>
              <a:t> and Cu 3p (calculated thickness about 10 </a:t>
            </a:r>
            <a:r>
              <a:rPr lang="en-US" altLang="ja-JP" sz="2000" dirty="0">
                <a:latin typeface="+mj-lt"/>
                <a:cs typeface="Times New Roman" pitchFamily="18" charset="0"/>
              </a:rPr>
              <a:t>Å</a:t>
            </a:r>
            <a:r>
              <a:rPr lang="en-US" altLang="ja-JP" sz="2000" dirty="0">
                <a:latin typeface="+mj-lt"/>
              </a:rPr>
              <a:t>).</a:t>
            </a:r>
          </a:p>
          <a:p>
            <a:pPr>
              <a:lnSpc>
                <a:spcPct val="80000"/>
              </a:lnSpc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2000" dirty="0">
              <a:latin typeface="+mj-lt"/>
            </a:endParaRPr>
          </a:p>
        </p:txBody>
      </p:sp>
      <p:sp>
        <p:nvSpPr>
          <p:cNvPr id="6" name="Pfeil nach rechts 5">
            <a:extLst>
              <a:ext uri="{FF2B5EF4-FFF2-40B4-BE49-F238E27FC236}">
                <a16:creationId xmlns:a16="http://schemas.microsoft.com/office/drawing/2014/main" id="{6EF452BC-05FC-4DDA-A6B8-BEAB16BC3613}"/>
              </a:ext>
            </a:extLst>
          </p:cNvPr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544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35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9. Layer thickness estimation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41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9B</a:t>
            </a:r>
            <a:r>
              <a:rPr lang="en-US" altLang="de-DE" sz="2000" b="1" dirty="0">
                <a:latin typeface="+mj-lt"/>
              </a:rPr>
              <a:t> </a:t>
            </a:r>
            <a:r>
              <a:rPr lang="en-US" altLang="ja-JP" sz="2000" b="1" dirty="0">
                <a:latin typeface="+mj-lt"/>
              </a:rPr>
              <a:t>Layer Thickness Estimation </a:t>
            </a:r>
            <a:r>
              <a:rPr lang="en-US" altLang="ja-JP" sz="2000" b="1" dirty="0" smtClean="0">
                <a:latin typeface="+mj-lt"/>
              </a:rPr>
              <a:t>by angular-resolved XPS (ARXPS)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Load the file ‘</a:t>
            </a:r>
            <a:r>
              <a:rPr lang="en-US" altLang="de-DE" sz="2000" b="1" dirty="0">
                <a:latin typeface="+mj-lt"/>
              </a:rPr>
              <a:t>Exercise-09A-Start.ufp</a:t>
            </a:r>
            <a:r>
              <a:rPr lang="en-US" altLang="de-DE" sz="2000" dirty="0">
                <a:latin typeface="+mj-lt"/>
              </a:rPr>
              <a:t>’</a:t>
            </a:r>
            <a:r>
              <a:rPr lang="en-US" altLang="de-DE" sz="2000" b="1" dirty="0">
                <a:latin typeface="+mj-lt"/>
              </a:rPr>
              <a:t> </a:t>
            </a:r>
            <a:r>
              <a:rPr lang="en-US" altLang="de-DE" sz="2000" dirty="0">
                <a:latin typeface="+mj-lt"/>
              </a:rPr>
              <a:t>(</a:t>
            </a:r>
            <a:r>
              <a:rPr lang="en-US" altLang="de-DE" sz="2000" u="sng" dirty="0">
                <a:latin typeface="+mj-lt"/>
              </a:rPr>
              <a:t>uncovered sample</a:t>
            </a:r>
            <a:r>
              <a:rPr lang="en-US" altLang="de-DE" sz="2000" dirty="0">
                <a:latin typeface="+mj-lt"/>
              </a:rPr>
              <a:t>)</a:t>
            </a:r>
            <a:r>
              <a:rPr lang="en-US" altLang="ja-JP" sz="2000" dirty="0">
                <a:latin typeface="+mj-lt"/>
              </a:rPr>
              <a:t>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Table of concentration pops up, close it with ‘Cancel</a:t>
            </a:r>
            <a:r>
              <a:rPr lang="en-US" altLang="ja-JP" sz="2000" dirty="0" smtClean="0">
                <a:latin typeface="+mj-lt"/>
              </a:rPr>
              <a:t>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 smtClean="0">
                <a:latin typeface="+mj-lt"/>
              </a:rPr>
              <a:t>Choose </a:t>
            </a:r>
            <a:r>
              <a:rPr lang="en-US" altLang="ja-JP" sz="2000" dirty="0">
                <a:latin typeface="+mj-lt"/>
              </a:rPr>
              <a:t>‘Quantification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Layer Thickness Estimation 2 (ARXPS) </a:t>
            </a:r>
            <a:r>
              <a:rPr lang="en-GB" altLang="ja-JP" sz="2000" dirty="0">
                <a:latin typeface="+mj-lt"/>
              </a:rPr>
              <a:t>→ </a:t>
            </a:r>
            <a:r>
              <a:rPr lang="en-US" altLang="ja-JP" sz="2000" dirty="0">
                <a:latin typeface="+mj-lt"/>
              </a:rPr>
              <a:t>Calculation/Input of Calibration Values…I’(x</a:t>
            </a:r>
            <a:r>
              <a:rPr lang="en-US" altLang="ja-JP" sz="2000" dirty="0">
                <a:latin typeface="+mj-lt"/>
                <a:ea typeface="Cambria Math" panose="02040503050406030204" pitchFamily="18" charset="0"/>
                <a:cs typeface="Arial" panose="020B0604020202020204" pitchFamily="34" charset="0"/>
              </a:rPr>
              <a:t>°</a:t>
            </a:r>
            <a:r>
              <a:rPr lang="en-US" altLang="ja-JP" sz="2000" dirty="0">
                <a:latin typeface="+mj-lt"/>
              </a:rPr>
              <a:t>)(d=0)’.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Choose the Cu 2p</a:t>
            </a:r>
            <a:r>
              <a:rPr lang="en-US" altLang="ja-JP" sz="2000" baseline="-25000" dirty="0">
                <a:latin typeface="+mj-lt"/>
              </a:rPr>
              <a:t>3/2</a:t>
            </a:r>
            <a:r>
              <a:rPr lang="en-US" altLang="ja-JP" sz="2000" dirty="0">
                <a:latin typeface="+mj-lt"/>
              </a:rPr>
              <a:t> and save the intensity for d=0 by using the ‘Save’ button </a:t>
            </a:r>
            <a:r>
              <a:rPr lang="en-US" altLang="ja-JP" sz="2000" dirty="0" smtClean="0">
                <a:latin typeface="+mj-lt"/>
              </a:rPr>
              <a:t>the folder ‘Unifit_2024_User_Files/Film’ and the name is ‘Cu2p3_uncovered.dat’.</a:t>
            </a: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US" altLang="ja-JP" sz="2000" dirty="0">
                <a:latin typeface="+mj-lt"/>
              </a:rPr>
              <a:t>Close all windows and load the file ‘</a:t>
            </a:r>
            <a:r>
              <a:rPr lang="en-US" altLang="ja-JP" sz="2000" b="1" dirty="0">
                <a:latin typeface="+mj-lt"/>
              </a:rPr>
              <a:t>Exercise-09B-Start.ufp</a:t>
            </a:r>
            <a:r>
              <a:rPr lang="en-US" altLang="ja-JP" sz="2000" dirty="0">
                <a:latin typeface="+mj-lt"/>
              </a:rPr>
              <a:t>’ </a:t>
            </a:r>
            <a:r>
              <a:rPr lang="en-US" altLang="de-DE" sz="2000" dirty="0">
                <a:latin typeface="+mj-lt"/>
              </a:rPr>
              <a:t>(</a:t>
            </a:r>
            <a:r>
              <a:rPr lang="en-US" altLang="de-DE" sz="2000" u="sng" dirty="0">
                <a:latin typeface="+mj-lt"/>
              </a:rPr>
              <a:t>covered sample</a:t>
            </a:r>
            <a:r>
              <a:rPr lang="en-US" altLang="de-DE" sz="2000" dirty="0">
                <a:latin typeface="+mj-lt"/>
              </a:rPr>
              <a:t>)</a:t>
            </a:r>
            <a:r>
              <a:rPr lang="en-US" altLang="ja-JP" sz="2000" dirty="0">
                <a:latin typeface="+mj-lt"/>
              </a:rPr>
              <a:t>.</a:t>
            </a:r>
          </a:p>
          <a:p>
            <a:pPr>
              <a:lnSpc>
                <a:spcPct val="80000"/>
              </a:lnSpc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6"/>
            </a:pPr>
            <a:r>
              <a:rPr lang="en-US" altLang="ja-JP" sz="2000" dirty="0">
                <a:latin typeface="+mj-lt"/>
              </a:rPr>
              <a:t>Open the quantification table via ‘Quantification – Concentration’ and chose 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Cu </a:t>
            </a:r>
            <a:r>
              <a:rPr lang="en-US" altLang="ja-JP" sz="2000" dirty="0" smtClean="0">
                <a:latin typeface="+mj-lt"/>
              </a:rPr>
              <a:t>2p</a:t>
            </a:r>
            <a:r>
              <a:rPr lang="en-US" altLang="ja-JP" sz="2000" baseline="-25000" dirty="0" smtClean="0">
                <a:latin typeface="+mj-lt"/>
              </a:rPr>
              <a:t>3/2</a:t>
            </a:r>
            <a:r>
              <a:rPr lang="en-US" altLang="ja-JP" sz="2000" dirty="0" smtClean="0">
                <a:latin typeface="+mj-lt"/>
              </a:rPr>
              <a:t>. </a:t>
            </a:r>
            <a:r>
              <a:rPr lang="en-US" altLang="ja-JP" sz="2000" dirty="0">
                <a:latin typeface="+mj-lt"/>
              </a:rPr>
              <a:t>Close the quantification table with ‘Cancel’. 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 smtClean="0">
                <a:latin typeface="+mj-lt"/>
              </a:rPr>
              <a:t>Choose </a:t>
            </a:r>
            <a:r>
              <a:rPr lang="en-US" altLang="ja-JP" sz="2000" dirty="0">
                <a:latin typeface="+mj-lt"/>
              </a:rPr>
              <a:t>‘Quantification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Layer Thickness Estimation 2</a:t>
            </a:r>
            <a:r>
              <a:rPr lang="en-US" altLang="ja-JP" sz="2000" dirty="0">
                <a:solidFill>
                  <a:srgbClr val="CC0000"/>
                </a:solidFill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(ARXPS)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Calculation of Thickness d with I’(x</a:t>
            </a:r>
            <a:r>
              <a:rPr lang="en-US" altLang="ja-JP" sz="2000" dirty="0">
                <a:latin typeface="+mj-lt"/>
                <a:ea typeface="Cambria Math" panose="02040503050406030204" pitchFamily="18" charset="0"/>
              </a:rPr>
              <a:t>°</a:t>
            </a:r>
            <a:r>
              <a:rPr lang="en-US" altLang="ja-JP" sz="2000" dirty="0">
                <a:latin typeface="+mj-lt"/>
              </a:rPr>
              <a:t>; d=0)/I’(x</a:t>
            </a:r>
            <a:r>
              <a:rPr lang="en-US" altLang="ja-JP" sz="2000" dirty="0">
                <a:latin typeface="+mj-lt"/>
                <a:ea typeface="Cambria Math" panose="02040503050406030204" pitchFamily="18" charset="0"/>
              </a:rPr>
              <a:t>°</a:t>
            </a:r>
            <a:r>
              <a:rPr lang="en-US" altLang="ja-JP" sz="2000" dirty="0">
                <a:latin typeface="+mj-lt"/>
              </a:rPr>
              <a:t>;d&gt;0)’.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>
                <a:latin typeface="+mj-lt"/>
              </a:rPr>
              <a:t>Choose Cu 2p</a:t>
            </a:r>
            <a:r>
              <a:rPr lang="en-US" altLang="ja-JP" sz="2000" baseline="-25000" dirty="0">
                <a:latin typeface="+mj-lt"/>
              </a:rPr>
              <a:t>3/2</a:t>
            </a:r>
            <a:r>
              <a:rPr lang="en-US" altLang="ja-JP" sz="2000" dirty="0">
                <a:latin typeface="+mj-lt"/>
              </a:rPr>
              <a:t> and load the saved intensity for d=0 by ‘Load I’(x</a:t>
            </a:r>
            <a:r>
              <a:rPr lang="en-US" altLang="ja-JP" sz="2000" dirty="0">
                <a:latin typeface="+mj-lt"/>
                <a:ea typeface="Cambria Math" panose="02040503050406030204" pitchFamily="18" charset="0"/>
              </a:rPr>
              <a:t>°) d=0’</a:t>
            </a:r>
            <a:r>
              <a:rPr lang="en-US" altLang="ja-JP" sz="2000" dirty="0">
                <a:latin typeface="+mj-lt"/>
              </a:rPr>
              <a:t>’ (calculated thickness about 11 </a:t>
            </a:r>
            <a:r>
              <a:rPr lang="en-US" altLang="ja-JP" sz="2000" dirty="0">
                <a:latin typeface="+mj-lt"/>
                <a:cs typeface="Times New Roman" pitchFamily="18" charset="0"/>
              </a:rPr>
              <a:t>Å</a:t>
            </a:r>
            <a:r>
              <a:rPr lang="en-US" altLang="ja-JP" sz="2000" dirty="0">
                <a:latin typeface="+mj-lt"/>
              </a:rPr>
              <a:t>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b="1" dirty="0">
                <a:latin typeface="+mj-lt"/>
              </a:rPr>
              <a:t>Compare the calculated values.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b="1" dirty="0">
              <a:latin typeface="+mj-lt"/>
            </a:endParaRPr>
          </a:p>
          <a:p>
            <a:pPr algn="ctr"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(In case you are </a:t>
            </a:r>
            <a:r>
              <a:rPr lang="en-US" altLang="ja-JP" sz="2000" dirty="0" smtClean="0">
                <a:latin typeface="+mj-lt"/>
              </a:rPr>
              <a:t>ready, </a:t>
            </a:r>
            <a:r>
              <a:rPr lang="en-US" altLang="ja-JP" sz="2000" dirty="0">
                <a:latin typeface="+mj-lt"/>
              </a:rPr>
              <a:t>you can run the same procedure with Cu 3p.)</a:t>
            </a:r>
          </a:p>
        </p:txBody>
      </p:sp>
    </p:spTree>
    <p:extLst>
      <p:ext uri="{BB962C8B-B14F-4D97-AF65-F5344CB8AC3E}">
        <p14:creationId xmlns:p14="http://schemas.microsoft.com/office/powerpoint/2010/main" val="21835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72197" y="1230678"/>
            <a:ext cx="8827248" cy="2997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10</a:t>
            </a:r>
          </a:p>
          <a:p>
            <a:pPr>
              <a:lnSpc>
                <a:spcPct val="80000"/>
              </a:lnSpc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Batch processing of data series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(spectra depending on one parameter, e.g. angle, sputter time, time of deposition, temperature, …).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3D and parameter plot of the series.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Design of the parameter plot window.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cap="small" dirty="0">
                <a:latin typeface="+mj-lt"/>
              </a:rPr>
              <a:t>Note:</a:t>
            </a:r>
            <a:r>
              <a:rPr lang="en-US" altLang="ja-JP" sz="2000" dirty="0">
                <a:latin typeface="+mj-lt"/>
              </a:rPr>
              <a:t>	Not in all cases a complete fit of the data is necessary, in order to get good 		quantification results.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36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10. Batch processing</a:t>
            </a:r>
            <a:endParaRPr lang="de-DE" sz="2400" u="sng" dirty="0">
              <a:latin typeface="+mj-lt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72197" y="5565836"/>
            <a:ext cx="8827248" cy="29418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Exercise-10-Start</a:t>
            </a:r>
            <a:r>
              <a:rPr lang="en-US" altLang="de-DE" sz="1600" dirty="0">
                <a:latin typeface="+mj-lt"/>
              </a:rPr>
              <a:t>		naturally oxidized Si (→</a:t>
            </a:r>
            <a:r>
              <a:rPr lang="en-US" altLang="de-DE" sz="1600" dirty="0">
                <a:latin typeface="Century Gothic"/>
              </a:rPr>
              <a:t> </a:t>
            </a:r>
            <a:r>
              <a:rPr lang="en-US" altLang="de-DE" sz="1600" dirty="0">
                <a:latin typeface="+mj-lt"/>
              </a:rPr>
              <a:t>SiO</a:t>
            </a:r>
            <a:r>
              <a:rPr lang="en-US" altLang="de-DE" sz="1600" baseline="-25000" dirty="0">
                <a:latin typeface="+mj-lt"/>
              </a:rPr>
              <a:t>2</a:t>
            </a:r>
            <a:r>
              <a:rPr lang="en-US" altLang="de-DE" sz="1600" dirty="0"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1665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72197" y="1230678"/>
            <a:ext cx="8827248" cy="5361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10</a:t>
            </a:r>
          </a:p>
          <a:p>
            <a:pPr>
              <a:lnSpc>
                <a:spcPct val="80000"/>
              </a:lnSpc>
            </a:pPr>
            <a:endParaRPr lang="en-US" altLang="ja-JP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Set </a:t>
            </a:r>
            <a:r>
              <a:rPr lang="en-US" altLang="de-DE" sz="2000" dirty="0">
                <a:latin typeface="+mj-lt"/>
              </a:rPr>
              <a:t>preferences to ‘</a:t>
            </a:r>
            <a:r>
              <a:rPr lang="en-US" altLang="de-DE" sz="2000" dirty="0" smtClean="0">
                <a:latin typeface="+mj-lt"/>
              </a:rPr>
              <a:t>Product’,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‘Absolute</a:t>
            </a:r>
            <a:r>
              <a:rPr lang="en-US" altLang="ja-JP" sz="2000" dirty="0" smtClean="0">
                <a:latin typeface="+mj-lt"/>
              </a:rPr>
              <a:t>’ and ’Homogeneous Samples’. First Standard Window: 11.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Open ‘</a:t>
            </a:r>
            <a:r>
              <a:rPr lang="en-US" altLang="ja-JP" sz="2000" b="1" dirty="0">
                <a:latin typeface="+mj-lt"/>
              </a:rPr>
              <a:t>Exercise-10-Start.ufp</a:t>
            </a:r>
            <a:r>
              <a:rPr lang="en-US" altLang="ja-JP" sz="2000" dirty="0">
                <a:latin typeface="+mj-lt"/>
              </a:rPr>
              <a:t>’. All Si 2p peaks are </a:t>
            </a:r>
            <a:r>
              <a:rPr lang="en-US" altLang="ja-JP" sz="2000" dirty="0" smtClean="0">
                <a:latin typeface="+mj-lt"/>
              </a:rPr>
              <a:t>plotted. Activate window 11.</a:t>
            </a: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u="sng" dirty="0">
                <a:latin typeface="+mj-lt"/>
              </a:rPr>
              <a:t>Si 2p peaks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Run </a:t>
            </a:r>
            <a:r>
              <a:rPr lang="en-US" altLang="ja-JP" sz="2000" dirty="0" smtClean="0">
                <a:latin typeface="+mj-lt"/>
              </a:rPr>
              <a:t>the satellite subtraction, an appropriate reduction (111 eV – 91 eV) </a:t>
            </a:r>
            <a:r>
              <a:rPr lang="en-US" altLang="ja-JP" sz="2000" dirty="0">
                <a:latin typeface="+mj-lt"/>
              </a:rPr>
              <a:t>and the peak fit with two </a:t>
            </a:r>
            <a:r>
              <a:rPr lang="en-US" altLang="ja-JP" sz="2000" dirty="0" smtClean="0">
                <a:latin typeface="+mj-lt"/>
              </a:rPr>
              <a:t>doublets (fix the parameters of the second peak of the doublet) </a:t>
            </a:r>
            <a:r>
              <a:rPr lang="en-US" altLang="ja-JP" sz="2000" dirty="0">
                <a:latin typeface="+mj-lt"/>
              </a:rPr>
              <a:t>and </a:t>
            </a:r>
            <a:r>
              <a:rPr lang="en-US" altLang="ja-JP" sz="2000" dirty="0" smtClean="0">
                <a:latin typeface="+mj-lt"/>
              </a:rPr>
              <a:t>use the ‘Fit Background XPS (HOM)’ with the parameter setting: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(</a:t>
            </a:r>
            <a:r>
              <a:rPr lang="en-US" altLang="ja-JP" sz="2000" i="1" dirty="0">
                <a:latin typeface="+mj-lt"/>
              </a:rPr>
              <a:t>a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>
                <a:latin typeface="+mj-lt"/>
              </a:rPr>
              <a:t>b</a:t>
            </a:r>
            <a:r>
              <a:rPr lang="en-US" altLang="ja-JP" sz="2000" dirty="0">
                <a:latin typeface="+mj-lt"/>
              </a:rPr>
              <a:t>, </a:t>
            </a:r>
            <a:r>
              <a:rPr lang="en-US" altLang="ja-JP" sz="2000" i="1" dirty="0" smtClean="0">
                <a:latin typeface="+mj-lt"/>
              </a:rPr>
              <a:t>e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free, all others zero and fixed) in </a:t>
            </a:r>
            <a:r>
              <a:rPr lang="en-US" altLang="ja-JP" sz="2000" dirty="0" smtClean="0">
                <a:latin typeface="+mj-lt"/>
              </a:rPr>
              <a:t>window 11.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Run the batch processing of all Si peaks via ‘Batch processing </a:t>
            </a:r>
            <a:r>
              <a:rPr lang="en-GB" altLang="ja-JP" sz="2000" dirty="0">
                <a:latin typeface="+mj-lt"/>
              </a:rPr>
              <a:t>→ Batch Processing’.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GB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Calculate the </a:t>
            </a: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concentration with</a:t>
            </a:r>
            <a:r>
              <a:rPr lang="en-US" altLang="ja-JP" sz="2000" dirty="0">
                <a:latin typeface="+mj-lt"/>
              </a:rPr>
              <a:t> the correct transmission function 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(Al-twin, 10 eV Pass, SAE 150)</a:t>
            </a: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 and </a:t>
            </a:r>
            <a:r>
              <a:rPr lang="en-US" altLang="ja-JP" sz="2000" dirty="0" smtClean="0">
                <a:solidFill>
                  <a:srgbClr val="000000"/>
                </a:solidFill>
                <a:latin typeface="+mj-lt"/>
              </a:rPr>
              <a:t>sensitivity factors (</a:t>
            </a:r>
            <a:r>
              <a:rPr lang="en-US" altLang="ja-JP" sz="2000" dirty="0" err="1" smtClean="0">
                <a:solidFill>
                  <a:srgbClr val="000000"/>
                </a:solidFill>
                <a:latin typeface="+mj-lt"/>
              </a:rPr>
              <a:t>AlScofld.sen</a:t>
            </a:r>
            <a:r>
              <a:rPr lang="en-US" altLang="ja-JP" sz="2000" dirty="0" smtClean="0">
                <a:solidFill>
                  <a:srgbClr val="000000"/>
                </a:solidFill>
                <a:latin typeface="+mj-lt"/>
              </a:rPr>
              <a:t>).</a:t>
            </a:r>
            <a:endParaRPr lang="en-US" altLang="ja-JP" sz="2000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solidFill>
                <a:srgbClr val="000000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Create the parameter plot.</a:t>
            </a:r>
            <a:br>
              <a:rPr lang="en-US" altLang="ja-JP" sz="2000" dirty="0">
                <a:solidFill>
                  <a:srgbClr val="000000"/>
                </a:solidFill>
                <a:latin typeface="+mj-lt"/>
              </a:rPr>
            </a:b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(x axis: Batch parameter, y axis: Norm. Areas (Components)</a:t>
            </a:r>
            <a:r>
              <a:rPr lang="en-US" altLang="ja-JP" sz="2000" dirty="0">
                <a:latin typeface="+mj-lt"/>
              </a:rPr>
              <a:t>)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US" altLang="ja-JP" sz="2000" dirty="0">
                <a:latin typeface="+mj-lt"/>
              </a:rPr>
              <a:t>Close the concentration table and all standard windows (parameter plot still open).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37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10. Batch processing</a:t>
            </a:r>
            <a:endParaRPr lang="de-DE" sz="2400" u="sng" dirty="0">
              <a:latin typeface="+mj-lt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147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72197" y="1230678"/>
            <a:ext cx="8827248" cy="531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10</a:t>
            </a:r>
          </a:p>
          <a:p>
            <a:pPr>
              <a:lnSpc>
                <a:spcPct val="80000"/>
              </a:lnSpc>
            </a:pPr>
            <a:endParaRPr lang="en-US" altLang="ja-JP" sz="2000" b="1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u="sng" dirty="0">
                <a:latin typeface="+mj-lt"/>
              </a:rPr>
              <a:t>O 1s peaks</a:t>
            </a:r>
          </a:p>
          <a:p>
            <a:pPr>
              <a:lnSpc>
                <a:spcPct val="80000"/>
              </a:lnSpc>
            </a:pPr>
            <a:endParaRPr lang="en-US" altLang="ja-JP" sz="8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>
                <a:latin typeface="+mj-lt"/>
              </a:rPr>
              <a:t>Open all O 1s peaks via ‘File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Select Blocks’.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>
                <a:latin typeface="+mj-lt"/>
              </a:rPr>
              <a:t>Appropriately subtract the background and run the batch </a:t>
            </a:r>
            <a:r>
              <a:rPr lang="en-US" altLang="ja-JP" sz="2000" dirty="0" smtClean="0">
                <a:latin typeface="+mj-lt"/>
              </a:rPr>
              <a:t>processing by activation of ‘Setting’ All Std. Windows’.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>
                <a:latin typeface="+mj-lt"/>
              </a:rPr>
              <a:t>Calculate the concentration and add the results to parameter plot of Si 2p.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8"/>
            </a:pPr>
            <a:r>
              <a:rPr lang="en-US" altLang="ja-JP" sz="2000" dirty="0">
                <a:latin typeface="+mj-lt"/>
              </a:rPr>
              <a:t>Close the conc. table and all standard windows (parameter plot still open).</a:t>
            </a:r>
          </a:p>
          <a:p>
            <a:pPr>
              <a:lnSpc>
                <a:spcPct val="80000"/>
              </a:lnSpc>
            </a:pP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u="sng" dirty="0">
                <a:latin typeface="+mj-lt"/>
              </a:rPr>
              <a:t>C 1s peaks</a:t>
            </a:r>
          </a:p>
          <a:p>
            <a:pPr>
              <a:lnSpc>
                <a:spcPct val="80000"/>
              </a:lnSpc>
            </a:pPr>
            <a:endParaRPr lang="en-US" altLang="ja-JP" sz="800" u="sng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ja-JP" sz="2000" dirty="0" smtClean="0">
                <a:latin typeface="+mj-lt"/>
              </a:rPr>
              <a:t>Open all C 1s peaks via block selection, subtract the background and run the batch </a:t>
            </a:r>
            <a:r>
              <a:rPr lang="en-US" altLang="ja-JP" sz="2000" dirty="0">
                <a:latin typeface="+mj-lt"/>
              </a:rPr>
              <a:t>processing </a:t>
            </a:r>
            <a:r>
              <a:rPr lang="en-US" altLang="ja-JP" sz="2000" dirty="0" smtClean="0">
                <a:latin typeface="+mj-lt"/>
              </a:rPr>
              <a:t>by activation of </a:t>
            </a:r>
            <a:r>
              <a:rPr lang="en-US" altLang="ja-JP" sz="2000" dirty="0">
                <a:latin typeface="+mj-lt"/>
              </a:rPr>
              <a:t>‘Setting’ All Std. Windows’.</a:t>
            </a:r>
            <a:endParaRPr lang="en-US" altLang="ja-JP" sz="20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ja-JP" sz="2000" dirty="0">
                <a:latin typeface="+mj-lt"/>
              </a:rPr>
              <a:t>Calculate the concentration and add the results to the parameter plot.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ja-JP" sz="2000" dirty="0">
                <a:latin typeface="+mj-lt"/>
              </a:rPr>
              <a:t>Design the parameter plot via ‘Pr</a:t>
            </a: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eferences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 Display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solidFill>
                  <a:srgbClr val="000000"/>
                </a:solidFill>
                <a:latin typeface="+mj-lt"/>
              </a:rPr>
              <a:t> Parameter Plot Display’</a:t>
            </a:r>
            <a:r>
              <a:rPr lang="en-US" altLang="ja-JP" sz="2000" dirty="0">
                <a:latin typeface="+mj-lt"/>
              </a:rPr>
              <a:t> or use the right mouse key.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r>
              <a:rPr lang="en-US" altLang="ja-JP" sz="2000" dirty="0">
                <a:latin typeface="+mj-lt"/>
              </a:rPr>
              <a:t>Present Si 2p spectra with different 3D plots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(e.g. ‘Batch Processing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Plot 3D </a:t>
            </a:r>
            <a:r>
              <a:rPr lang="en-US" altLang="ja-JP" sz="2000" dirty="0" err="1">
                <a:latin typeface="+mj-lt"/>
              </a:rPr>
              <a:t>Colour</a:t>
            </a:r>
            <a:r>
              <a:rPr lang="en-US" altLang="ja-JP" sz="2000" dirty="0">
                <a:latin typeface="+mj-lt"/>
              </a:rPr>
              <a:t> Profile’).</a:t>
            </a:r>
          </a:p>
          <a:p>
            <a:pPr>
              <a:lnSpc>
                <a:spcPct val="80000"/>
              </a:lnSpc>
            </a:pPr>
            <a:endParaRPr lang="en-US" altLang="de-DE" sz="2000" dirty="0">
              <a:latin typeface="+mj-lt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38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10. Batch processing</a:t>
            </a:r>
            <a:endParaRPr lang="de-DE" sz="2400" u="sng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3570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39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11. Processing of a line scan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11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Estimation of the recording size of a specific spectrometer setting.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Batch processing of a line scan over a sample edge.</a:t>
            </a:r>
          </a:p>
        </p:txBody>
      </p:sp>
      <p:sp>
        <p:nvSpPr>
          <p:cNvPr id="7" name="Rechteck 6"/>
          <p:cNvSpPr/>
          <p:nvPr/>
        </p:nvSpPr>
        <p:spPr>
          <a:xfrm>
            <a:off x="172197" y="5565836"/>
            <a:ext cx="8827248" cy="49116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Exercise-11-Start</a:t>
            </a:r>
            <a:r>
              <a:rPr lang="en-US" altLang="de-DE" sz="1600" dirty="0">
                <a:latin typeface="+mj-lt"/>
              </a:rPr>
              <a:t>		Si 2p signal line scan of a sputtered depth profile of naturally oxidized Si (→</a:t>
            </a:r>
            <a:r>
              <a:rPr lang="en-US" altLang="de-DE" sz="1600" dirty="0">
                <a:latin typeface="Century Gothic"/>
              </a:rPr>
              <a:t> </a:t>
            </a:r>
            <a:r>
              <a:rPr lang="en-US" altLang="de-DE" sz="1600" dirty="0">
                <a:latin typeface="+mj-lt"/>
              </a:rPr>
              <a:t>SiO</a:t>
            </a:r>
            <a:r>
              <a:rPr lang="en-US" altLang="de-DE" sz="1600" baseline="-25000" dirty="0">
                <a:latin typeface="+mj-lt"/>
              </a:rPr>
              <a:t>2</a:t>
            </a:r>
            <a:r>
              <a:rPr lang="en-US" altLang="de-DE" sz="1600" dirty="0">
                <a:latin typeface="+mj-lt"/>
              </a:rPr>
              <a:t>), 				batch parameter includes the manipulator x-position, scaling: micrometer</a:t>
            </a:r>
          </a:p>
        </p:txBody>
      </p:sp>
    </p:spTree>
    <p:extLst>
      <p:ext uri="{BB962C8B-B14F-4D97-AF65-F5344CB8AC3E}">
        <p14:creationId xmlns:p14="http://schemas.microsoft.com/office/powerpoint/2010/main" val="177935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1378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1. Structure and concept of </a:t>
            </a:r>
            <a:r>
              <a:rPr lang="en-GB" altLang="de-DE" sz="2400" u="sng" dirty="0">
                <a:latin typeface="+mj-lt"/>
              </a:rPr>
              <a:t>the programme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02758"/>
            <a:ext cx="8827248" cy="602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de-DE" sz="2000" b="1" u="sng" dirty="0">
                <a:latin typeface="+mj-lt"/>
              </a:rPr>
              <a:t>Task 1</a:t>
            </a:r>
            <a:endParaRPr lang="en-GB" altLang="de-DE" sz="2000" b="1" dirty="0">
              <a:latin typeface="+mj-lt"/>
            </a:endParaRPr>
          </a:p>
          <a:p>
            <a:pPr>
              <a:lnSpc>
                <a:spcPct val="90000"/>
              </a:lnSpc>
            </a:pPr>
            <a:endParaRPr lang="en-GB" altLang="de-DE" sz="800" dirty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GB" altLang="de-DE" sz="2000" dirty="0">
                <a:latin typeface="+mj-lt"/>
              </a:rPr>
              <a:t>Start the </a:t>
            </a:r>
            <a:r>
              <a:rPr lang="en-GB" altLang="de-DE" sz="2000" dirty="0" smtClean="0">
                <a:latin typeface="+mj-lt"/>
              </a:rPr>
              <a:t>programme UNIFIT </a:t>
            </a:r>
            <a:r>
              <a:rPr lang="en-GB" altLang="de-DE" sz="2000" dirty="0" smtClean="0">
                <a:latin typeface="+mj-lt"/>
              </a:rPr>
              <a:t>2025 </a:t>
            </a:r>
            <a:r>
              <a:rPr lang="en-GB" altLang="de-DE" sz="2000" dirty="0" smtClean="0">
                <a:latin typeface="+mj-lt"/>
              </a:rPr>
              <a:t>and open the dialogue ‘</a:t>
            </a:r>
            <a:r>
              <a:rPr lang="en-GB" altLang="de-DE" sz="2000" b="1" dirty="0" smtClean="0">
                <a:latin typeface="+mj-lt"/>
              </a:rPr>
              <a:t>Preferences</a:t>
            </a:r>
            <a:r>
              <a:rPr lang="en-GB" altLang="de-DE" sz="2000" dirty="0" smtClean="0">
                <a:latin typeface="+mj-lt"/>
              </a:rPr>
              <a:t>’ with the pull-down command [Preferences </a:t>
            </a:r>
            <a:r>
              <a:rPr lang="en-US" altLang="ja-JP" sz="2000" dirty="0">
                <a:solidFill>
                  <a:prstClr val="black"/>
                </a:solidFill>
              </a:rPr>
              <a:t>→</a:t>
            </a:r>
            <a:r>
              <a:rPr lang="en-GB" altLang="de-DE" sz="2000" dirty="0" smtClean="0">
                <a:latin typeface="+mj-lt"/>
              </a:rPr>
              <a:t> Preferences]. Nine groups of preferences are defined. Check the settings of every group</a:t>
            </a:r>
            <a:r>
              <a:rPr lang="en-GB" altLang="de-DE" sz="2000" dirty="0" smtClean="0">
                <a:latin typeface="+mj-lt"/>
              </a:rPr>
              <a:t>.</a:t>
            </a:r>
            <a:endParaRPr lang="en-GB" altLang="de-DE" sz="800" dirty="0" smtClean="0">
              <a:latin typeface="+mj-lt"/>
            </a:endParaRPr>
          </a:p>
          <a:p>
            <a:pPr marL="457200" lvl="0" indent="-457200">
              <a:lnSpc>
                <a:spcPct val="90000"/>
              </a:lnSpc>
              <a:buFont typeface="+mj-lt"/>
              <a:buAutoNum type="arabicPeriod"/>
            </a:pPr>
            <a:r>
              <a:rPr lang="en-GB" altLang="de-DE" sz="2000" b="1" dirty="0" smtClean="0">
                <a:latin typeface="+mj-lt"/>
              </a:rPr>
              <a:t>General:</a:t>
            </a:r>
            <a:br>
              <a:rPr lang="en-GB" altLang="de-DE" sz="2000" b="1" dirty="0" smtClean="0">
                <a:latin typeface="+mj-lt"/>
              </a:rPr>
            </a:br>
            <a:r>
              <a:rPr lang="en-GB" altLang="de-DE" sz="2000" dirty="0" smtClean="0">
                <a:latin typeface="+mj-lt"/>
              </a:rPr>
              <a:t>a)	Modify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 the general programme parameters with ‘Modify’.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	Define ‘Number of the First Standard Window’ to: 41.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b)	Change the  </a:t>
            </a:r>
            <a:r>
              <a:rPr lang="en-GB" altLang="de-DE" sz="2000" dirty="0">
                <a:solidFill>
                  <a:prstClr val="black"/>
                </a:solidFill>
                <a:latin typeface="Calibri Light"/>
              </a:rPr>
              <a:t>language from English to German and back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.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c)	Deactivate and activate the Toolbar.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Customize the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toolbar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with ’Modify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’.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d)	Change the text of the dialogue. Increase and decrease the text size with 	‘Alt +’ and ‘Alt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-’.</a:t>
            </a:r>
            <a:endParaRPr lang="en-GB" altLang="de-DE" sz="800" dirty="0" smtClean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GB" altLang="ja-JP" sz="2000" b="1" dirty="0" smtClean="0">
                <a:latin typeface="+mj-lt"/>
              </a:rPr>
              <a:t>Display:</a:t>
            </a:r>
            <a:r>
              <a:rPr lang="en-GB" altLang="ja-JP" sz="2000" dirty="0" smtClean="0">
                <a:latin typeface="+mj-lt"/>
              </a:rPr>
              <a:t/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Display the design preferences by call the design dialogues:</a:t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a)	‘Graphs Standard Window/Wagner Plot’.</a:t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b)	‘Axes/Lines/Text’</a:t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c)	‘3D Plot Waterfall/XY 3D Plot Colour Profile’</a:t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d)	‘3D Plot Waterfall 0°Plus’</a:t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e)	‘Parameter Plot’</a:t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Option: Dark Mode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GB" altLang="ja-JP" sz="800" dirty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GB" altLang="ja-JP" sz="800" dirty="0">
              <a:latin typeface="+mj-lt"/>
            </a:endParaRPr>
          </a:p>
          <a:p>
            <a:pPr>
              <a:lnSpc>
                <a:spcPct val="90000"/>
              </a:lnSpc>
            </a:pPr>
            <a:endParaRPr lang="en-GB" altLang="ja-JP" sz="800" dirty="0">
              <a:latin typeface="+mj-lt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593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	R. Hesse												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40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46720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11. Processing of a line scan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000338"/>
            <a:ext cx="8827248" cy="590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11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Set preferences to ‘Product’</a:t>
            </a:r>
            <a:r>
              <a:rPr lang="en-US" altLang="ja-JP" sz="2000" dirty="0">
                <a:latin typeface="+mj-lt"/>
              </a:rPr>
              <a:t> and ‘Absolute</a:t>
            </a:r>
            <a:r>
              <a:rPr lang="en-US" altLang="ja-JP" sz="2000" dirty="0" smtClean="0">
                <a:latin typeface="+mj-lt"/>
              </a:rPr>
              <a:t>’, number of the first window: 11, Maximal Number of Presentable Steps inside ‘Parameter Plot’: 200.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Open ‘</a:t>
            </a:r>
            <a:r>
              <a:rPr lang="en-US" altLang="ja-JP" sz="2000" b="1" dirty="0">
                <a:latin typeface="+mj-lt"/>
              </a:rPr>
              <a:t>Exercise-11-Start.ufp</a:t>
            </a:r>
            <a:r>
              <a:rPr lang="en-US" altLang="ja-JP" sz="2000" dirty="0">
                <a:latin typeface="+mj-lt"/>
              </a:rPr>
              <a:t>’ and display every 8th standard window, using ‘Windows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Hide Standard Spectra’.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Activate window 32, define a fittable background (</a:t>
            </a:r>
            <a:r>
              <a:rPr lang="en-US" altLang="ja-JP" sz="2000" i="1" dirty="0">
                <a:latin typeface="+mj-lt"/>
              </a:rPr>
              <a:t>a</a:t>
            </a:r>
            <a:r>
              <a:rPr lang="en-US" altLang="ja-JP" sz="2000" dirty="0">
                <a:latin typeface="+mj-lt"/>
              </a:rPr>
              <a:t> free, </a:t>
            </a:r>
            <a:r>
              <a:rPr lang="en-US" altLang="ja-JP" sz="2000" i="1" dirty="0">
                <a:latin typeface="+mj-lt"/>
              </a:rPr>
              <a:t>b </a:t>
            </a:r>
            <a:r>
              <a:rPr lang="en-US" altLang="ja-JP" sz="2000" dirty="0">
                <a:latin typeface="+mj-lt"/>
              </a:rPr>
              <a:t>free, c = 0 fix,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d = 0 fix, </a:t>
            </a:r>
            <a:r>
              <a:rPr lang="en-US" altLang="ja-JP" sz="2000" i="1" dirty="0">
                <a:latin typeface="+mj-lt"/>
              </a:rPr>
              <a:t>e</a:t>
            </a:r>
            <a:r>
              <a:rPr lang="en-US" altLang="ja-JP" sz="2000" dirty="0">
                <a:latin typeface="+mj-lt"/>
              </a:rPr>
              <a:t> free, </a:t>
            </a:r>
            <a:r>
              <a:rPr lang="en-US" altLang="ja-JP" sz="2000" i="1" dirty="0">
                <a:latin typeface="+mj-lt"/>
              </a:rPr>
              <a:t>B</a:t>
            </a:r>
            <a:r>
              <a:rPr lang="en-US" altLang="ja-JP" sz="2000" dirty="0">
                <a:latin typeface="+mj-lt"/>
              </a:rPr>
              <a:t> = 0 fix) and carry out the peak fit, using two singlets: Si at 99.6 eV and SiO</a:t>
            </a:r>
            <a:r>
              <a:rPr lang="en-US" altLang="ja-JP" sz="2000" baseline="-25000" dirty="0">
                <a:latin typeface="+mj-lt"/>
              </a:rPr>
              <a:t>2</a:t>
            </a:r>
            <a:r>
              <a:rPr lang="en-US" altLang="ja-JP" sz="2000" dirty="0">
                <a:latin typeface="+mj-lt"/>
              </a:rPr>
              <a:t> at 103.6 eV.</a:t>
            </a:r>
            <a:br>
              <a:rPr lang="en-US" altLang="ja-JP" sz="2000" dirty="0">
                <a:latin typeface="+mj-lt"/>
              </a:rPr>
            </a:b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Run the batch processing of all Si 2p peaks. 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u="sng" cap="small" dirty="0">
                <a:latin typeface="+mj-lt"/>
              </a:rPr>
              <a:t>Attention</a:t>
            </a:r>
            <a:r>
              <a:rPr lang="en-US" altLang="ja-JP" sz="2000" dirty="0">
                <a:latin typeface="+mj-lt"/>
              </a:rPr>
              <a:t> Before batch processing is started, fix the peak positions of the two components of window 32 and run the peak fit again!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Create a parameter plot of the fitted areas of all windows with ‘Batch Processing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Plot Fit </a:t>
            </a:r>
            <a:r>
              <a:rPr lang="en-US" altLang="ja-JP" sz="2000" dirty="0" smtClean="0">
                <a:latin typeface="+mj-lt"/>
              </a:rPr>
              <a:t>Parameters/Min/Max/Area’ </a:t>
            </a:r>
            <a:r>
              <a:rPr lang="en-US" altLang="ja-JP" sz="2000" dirty="0">
                <a:latin typeface="+mj-lt"/>
              </a:rPr>
              <a:t>(x axis: Batch parameter, y axis: </a:t>
            </a:r>
            <a:r>
              <a:rPr lang="en-US" altLang="ja-JP" sz="2000" dirty="0" smtClean="0">
                <a:latin typeface="+mj-lt"/>
              </a:rPr>
              <a:t>abs</a:t>
            </a:r>
            <a:r>
              <a:rPr lang="en-US" altLang="ja-JP" sz="2000" dirty="0">
                <a:latin typeface="+mj-lt"/>
              </a:rPr>
              <a:t>. Area).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Remove the plot of the SiO</a:t>
            </a:r>
            <a:r>
              <a:rPr lang="en-US" altLang="ja-JP" sz="2000" baseline="-25000" dirty="0">
                <a:latin typeface="+mj-lt"/>
              </a:rPr>
              <a:t>2</a:t>
            </a:r>
            <a:r>
              <a:rPr lang="en-US" altLang="ja-JP" sz="2000" dirty="0">
                <a:latin typeface="+mj-lt"/>
              </a:rPr>
              <a:t> component from the parameter plot using ‘Annotation/Design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Legend/Select Curves’ (parameter plot activated</a:t>
            </a:r>
            <a:r>
              <a:rPr lang="en-US" altLang="ja-JP" sz="2000" dirty="0" smtClean="0">
                <a:latin typeface="+mj-lt"/>
              </a:rPr>
              <a:t>).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Plot only the first curve and change the name of the first curve to ‘Si 2p’.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Change the position of the legend to ‘right’ and ‘above’.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Design the parameter plot for a good </a:t>
            </a:r>
            <a:r>
              <a:rPr lang="en-US" altLang="ja-JP" sz="2000" dirty="0" smtClean="0">
                <a:latin typeface="+mj-lt"/>
              </a:rPr>
              <a:t>presentation.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 smtClean="0">
                <a:latin typeface="+mj-lt"/>
              </a:rPr>
              <a:t>Estimate the recording size.</a:t>
            </a:r>
            <a:endParaRPr lang="en-US" altLang="de-DE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722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172197" y="1230678"/>
            <a:ext cx="8827248" cy="250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12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Batch processing of a large number of spectra using hidden standard windows.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Dynamic illustration of a sputter process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(size and position of the sputter crater during the sputter process).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41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12. Processing of a sputter depth profile multipoint measurement</a:t>
            </a:r>
            <a:endParaRPr lang="de-DE" sz="2400" u="sng" dirty="0">
              <a:latin typeface="+mj-lt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72197" y="5565836"/>
            <a:ext cx="8827248" cy="49116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Exercise-12-Start	</a:t>
            </a:r>
            <a:r>
              <a:rPr lang="en-US" altLang="de-DE" sz="1600" dirty="0">
                <a:latin typeface="+mj-lt"/>
              </a:rPr>
              <a:t>	GaAs sample, As 2p</a:t>
            </a:r>
            <a:r>
              <a:rPr lang="en-US" altLang="de-DE" sz="1600" baseline="-25000" dirty="0">
                <a:latin typeface="+mj-lt"/>
              </a:rPr>
              <a:t>3/2</a:t>
            </a:r>
            <a:r>
              <a:rPr lang="en-US" altLang="de-DE" sz="1600" dirty="0">
                <a:latin typeface="+mj-lt"/>
              </a:rPr>
              <a:t> signal multipoint measurements of a sputter depth profile, 				(11x9 measurement points, 10 sputter steps → 990 As 2p</a:t>
            </a:r>
            <a:r>
              <a:rPr lang="en-US" altLang="de-DE" sz="1600" baseline="-25000" dirty="0">
                <a:latin typeface="+mj-lt"/>
              </a:rPr>
              <a:t>3/2</a:t>
            </a:r>
            <a:r>
              <a:rPr lang="en-US" altLang="de-DE" sz="1600" dirty="0">
                <a:latin typeface="+mj-lt"/>
              </a:rPr>
              <a:t> spectra)</a:t>
            </a:r>
          </a:p>
        </p:txBody>
      </p:sp>
    </p:spTree>
    <p:extLst>
      <p:ext uri="{BB962C8B-B14F-4D97-AF65-F5344CB8AC3E}">
        <p14:creationId xmlns:p14="http://schemas.microsoft.com/office/powerpoint/2010/main" val="266545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42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12. Processing of a sputter depth profile multipoint measurement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066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12</a:t>
            </a:r>
          </a:p>
          <a:p>
            <a:pPr>
              <a:lnSpc>
                <a:spcPct val="80000"/>
              </a:lnSpc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Set number of the first standard window to 41.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Set the preferences to ‘Product’</a:t>
            </a:r>
            <a:r>
              <a:rPr lang="en-US" altLang="ja-JP" sz="2000" dirty="0">
                <a:latin typeface="+mj-lt"/>
              </a:rPr>
              <a:t> and ‘Absolute’.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Display every 128</a:t>
            </a:r>
            <a:r>
              <a:rPr lang="en-US" altLang="ja-JP" sz="2000" baseline="30000" dirty="0">
                <a:latin typeface="+mj-lt"/>
              </a:rPr>
              <a:t>th</a:t>
            </a:r>
            <a:r>
              <a:rPr lang="en-US" altLang="ja-JP" sz="2000" dirty="0">
                <a:latin typeface="+mj-lt"/>
              </a:rPr>
              <a:t> standard window.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Open ‘</a:t>
            </a:r>
            <a:r>
              <a:rPr lang="en-US" altLang="ja-JP" sz="2000" b="1" dirty="0">
                <a:latin typeface="+mj-lt"/>
              </a:rPr>
              <a:t>Exercise-12-Start.ufp</a:t>
            </a:r>
            <a:r>
              <a:rPr lang="en-US" altLang="ja-JP" sz="2000" dirty="0">
                <a:latin typeface="+mj-lt"/>
              </a:rPr>
              <a:t>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Change the x and y positions with </a:t>
            </a:r>
            <a:r>
              <a:rPr lang="en-US" altLang="ja-JP" sz="2000" dirty="0" smtClean="0">
                <a:latin typeface="+mj-lt"/>
              </a:rPr>
              <a:t>‘Information/Editing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Edit Parameters Standard Windows’ and the </a:t>
            </a:r>
            <a:r>
              <a:rPr lang="en-US" altLang="ja-JP" sz="2000" dirty="0" smtClean="0">
                <a:latin typeface="+mj-lt"/>
              </a:rPr>
              <a:t>operation ‘All Windows’ and </a:t>
            </a:r>
            <a:r>
              <a:rPr lang="en-US" altLang="ja-JP" sz="2000" dirty="0">
                <a:latin typeface="+mj-lt"/>
              </a:rPr>
              <a:t>‘Fill with’ to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x-Position from -3 to 3 mm	 (division by 1000, subtraction with 27.5)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y-Position from -3.75 to 3.75 mm (division by 1000, addition with 2.10).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Activate window 1024, load the saved fit parameter data ‘</a:t>
            </a:r>
            <a:r>
              <a:rPr lang="en-US" altLang="ja-JP" sz="2000" dirty="0" smtClean="0">
                <a:latin typeface="+mj-lt"/>
              </a:rPr>
              <a:t>Exercise-12-Start.par</a:t>
            </a:r>
            <a:r>
              <a:rPr lang="en-US" altLang="ja-JP" sz="2000" dirty="0">
                <a:latin typeface="+mj-lt"/>
              </a:rPr>
              <a:t>’ (two singlet peaks, </a:t>
            </a:r>
            <a:r>
              <a:rPr lang="en-US" altLang="ja-JP" sz="2000" dirty="0" err="1">
                <a:latin typeface="+mj-lt"/>
              </a:rPr>
              <a:t>fittable</a:t>
            </a:r>
            <a:r>
              <a:rPr lang="en-US" altLang="ja-JP" sz="2000" dirty="0">
                <a:latin typeface="+mj-lt"/>
              </a:rPr>
              <a:t> background</a:t>
            </a:r>
            <a:r>
              <a:rPr lang="en-US" altLang="ja-JP" sz="2000" dirty="0" smtClean="0">
                <a:latin typeface="+mj-lt"/>
              </a:rPr>
              <a:t>) with ‘Peak Fit </a:t>
            </a:r>
            <a:r>
              <a:rPr lang="en-GB" altLang="ja-JP" sz="2000" dirty="0" smtClean="0">
                <a:latin typeface="+mj-lt"/>
              </a:rPr>
              <a:t>→ Load Start Parameters’</a:t>
            </a:r>
            <a:r>
              <a:rPr lang="en-US" altLang="ja-JP" sz="2000" dirty="0" smtClean="0">
                <a:latin typeface="+mj-lt"/>
              </a:rPr>
              <a:t>  </a:t>
            </a:r>
            <a:r>
              <a:rPr lang="en-US" altLang="ja-JP" sz="2000" dirty="0">
                <a:latin typeface="+mj-lt"/>
              </a:rPr>
              <a:t>and confirm the parameters with OK.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	first component:		GaAs species (bulk),</a:t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>
                <a:latin typeface="+mj-lt"/>
              </a:rPr>
              <a:t>		second component:	</a:t>
            </a:r>
            <a:r>
              <a:rPr lang="en-US" altLang="ja-JP" sz="2000" dirty="0" smtClean="0">
                <a:latin typeface="+mj-lt"/>
              </a:rPr>
              <a:t>As oxide </a:t>
            </a:r>
            <a:r>
              <a:rPr lang="en-US" altLang="ja-JP" sz="2000" dirty="0">
                <a:latin typeface="+mj-lt"/>
              </a:rPr>
              <a:t>species (surface)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>
                <a:latin typeface="+mj-lt"/>
              </a:rPr>
              <a:t>Perform the peak fit with 10 iterations and 2 cycles.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>
                <a:latin typeface="+mj-lt"/>
              </a:rPr>
              <a:t>Start the batch processing.</a:t>
            </a:r>
            <a:endParaRPr lang="en-US" altLang="de-DE" sz="2000" b="1" dirty="0">
              <a:latin typeface="+mj-lt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854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43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12. Processing of a sputter depth profile multipoint measurement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11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12</a:t>
            </a:r>
          </a:p>
          <a:p>
            <a:pPr>
              <a:lnSpc>
                <a:spcPct val="80000"/>
              </a:lnSpc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de-DE" sz="2000" dirty="0">
                <a:latin typeface="+mj-lt"/>
              </a:rPr>
              <a:t>Generate ten ‘XY 3D </a:t>
            </a:r>
            <a:r>
              <a:rPr lang="en-US" altLang="de-DE" sz="2000" dirty="0" err="1">
                <a:latin typeface="+mj-lt"/>
              </a:rPr>
              <a:t>Colour</a:t>
            </a:r>
            <a:r>
              <a:rPr lang="en-US" altLang="de-DE" sz="2000" dirty="0">
                <a:latin typeface="+mj-lt"/>
              </a:rPr>
              <a:t> Profile’ of the </a:t>
            </a:r>
            <a:r>
              <a:rPr lang="en-US" altLang="de-DE" sz="2000" b="1" dirty="0">
                <a:latin typeface="+mj-lt"/>
              </a:rPr>
              <a:t>peak area of the first component (bulk) </a:t>
            </a:r>
            <a:r>
              <a:rPr lang="en-US" altLang="de-DE" sz="2000" dirty="0">
                <a:latin typeface="+mj-lt"/>
              </a:rPr>
              <a:t>with ‘Batch Processing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de-DE" sz="2000" dirty="0">
                <a:latin typeface="+mj-lt"/>
              </a:rPr>
              <a:t> XY 3D </a:t>
            </a:r>
            <a:r>
              <a:rPr lang="en-US" altLang="de-DE" sz="2000" dirty="0" err="1">
                <a:latin typeface="+mj-lt"/>
              </a:rPr>
              <a:t>Colour</a:t>
            </a:r>
            <a:r>
              <a:rPr lang="en-US" altLang="de-DE" sz="2000" dirty="0">
                <a:latin typeface="+mj-lt"/>
              </a:rPr>
              <a:t> Profile’, select the first 99 standard windows (41 – 139), select ‘Area Component 1’ and ‘Number of 3D Plots’ is 10.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de-DE" sz="2000" dirty="0">
                <a:latin typeface="+mj-lt"/>
              </a:rPr>
              <a:t>Start the generation of the ten 3D plots with OK (in the windows 1 – 10).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ja-JP" sz="2000" dirty="0">
                <a:latin typeface="+mj-lt"/>
              </a:rPr>
              <a:t>Repeat the generation of the </a:t>
            </a:r>
            <a:r>
              <a:rPr lang="en-US" altLang="de-DE" sz="2000" dirty="0">
                <a:latin typeface="+mj-lt"/>
              </a:rPr>
              <a:t>‘XY 3D </a:t>
            </a:r>
            <a:r>
              <a:rPr lang="en-US" altLang="de-DE" sz="2000" dirty="0" err="1">
                <a:latin typeface="+mj-lt"/>
              </a:rPr>
              <a:t>Colour</a:t>
            </a:r>
            <a:r>
              <a:rPr lang="en-US" altLang="de-DE" sz="2000" dirty="0">
                <a:latin typeface="+mj-lt"/>
              </a:rPr>
              <a:t> Plots’ with the </a:t>
            </a:r>
            <a:r>
              <a:rPr lang="en-US" altLang="de-DE" sz="2000" b="1" dirty="0">
                <a:latin typeface="+mj-lt"/>
              </a:rPr>
              <a:t>surface species (Area Component 2)</a:t>
            </a:r>
            <a:r>
              <a:rPr lang="en-US" altLang="de-DE" sz="2000" dirty="0">
                <a:latin typeface="+mj-lt"/>
              </a:rPr>
              <a:t>, plotted in the windows 11 – 20.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ja-JP" sz="2000" dirty="0">
                <a:latin typeface="+mj-lt"/>
              </a:rPr>
              <a:t>Generate additionally the </a:t>
            </a:r>
            <a:r>
              <a:rPr lang="en-US" altLang="de-DE" sz="2000" dirty="0">
                <a:latin typeface="+mj-lt"/>
              </a:rPr>
              <a:t>‘XY 3D Plot 45’ of the bulk and surface component in the windows 21 -30 and 31 – 40 and edit them to your satisfaction.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endParaRPr lang="en-US" altLang="de-DE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de-DE" sz="2000" dirty="0">
                <a:latin typeface="+mj-lt"/>
              </a:rPr>
              <a:t>Activate the video sequences via ‘Windows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de-DE" sz="2000" dirty="0">
                <a:latin typeface="+mj-lt"/>
              </a:rPr>
              <a:t> Show Windows Video Sequence’. They should include the windows 1 – 10, 11 – 20, 21 – 30 and 31 – 40.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de-DE" sz="2000" dirty="0">
                <a:latin typeface="+mj-lt"/>
              </a:rPr>
              <a:t>Set the frame-dwell time to 2 sec.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de-DE" sz="2000" dirty="0">
                <a:latin typeface="+mj-lt"/>
              </a:rPr>
              <a:t>Activate	‘Same Position of Windows as Active Window’,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		‘Same Window Size as Active Window’ and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		‘Same Scaling of Intensity Axis of 3D Window’.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9"/>
            </a:pPr>
            <a:r>
              <a:rPr lang="en-US" altLang="de-DE" sz="2000" b="1" dirty="0">
                <a:latin typeface="+mj-lt"/>
              </a:rPr>
              <a:t>Start the video sequence with OK.</a:t>
            </a:r>
          </a:p>
        </p:txBody>
      </p:sp>
    </p:spTree>
    <p:extLst>
      <p:ext uri="{BB962C8B-B14F-4D97-AF65-F5344CB8AC3E}">
        <p14:creationId xmlns:p14="http://schemas.microsoft.com/office/powerpoint/2010/main" val="306897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44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13. </a:t>
            </a:r>
            <a:r>
              <a:rPr lang="de-DE" altLang="de-DE" sz="2400" u="sng" dirty="0" smtClean="0">
                <a:latin typeface="+mj-lt"/>
              </a:rPr>
              <a:t>Batch Processing </a:t>
            </a:r>
            <a:r>
              <a:rPr lang="de-DE" altLang="de-DE" sz="2400" u="sng" dirty="0" err="1" smtClean="0">
                <a:latin typeface="+mj-lt"/>
              </a:rPr>
              <a:t>of</a:t>
            </a:r>
            <a:r>
              <a:rPr lang="de-DE" altLang="de-DE" sz="2400" u="sng" dirty="0" smtClean="0">
                <a:latin typeface="+mj-lt"/>
              </a:rPr>
              <a:t> </a:t>
            </a:r>
            <a:r>
              <a:rPr lang="en-US" altLang="de-DE" sz="2400" u="sng" dirty="0" smtClean="0">
                <a:latin typeface="+mj-lt"/>
              </a:rPr>
              <a:t>Multi-Region Measurements</a:t>
            </a:r>
            <a:endParaRPr lang="en-US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260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13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 smtClean="0">
                <a:latin typeface="+mj-lt"/>
              </a:rPr>
              <a:t>Loading of multi-region measurements.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 smtClean="0">
                <a:latin typeface="+mj-lt"/>
              </a:rPr>
              <a:t>Generation of a processing-master, with appropriately fixed background </a:t>
            </a:r>
            <a:r>
              <a:rPr lang="en-US" altLang="de-DE" sz="2000" dirty="0">
                <a:latin typeface="+mj-lt"/>
              </a:rPr>
              <a:t>parameters, </a:t>
            </a:r>
            <a:r>
              <a:rPr lang="en-US" altLang="de-DE" sz="2000" dirty="0" smtClean="0">
                <a:latin typeface="+mj-lt"/>
              </a:rPr>
              <a:t>fit </a:t>
            </a:r>
            <a:r>
              <a:rPr lang="en-US" altLang="de-DE" sz="2000" dirty="0">
                <a:latin typeface="+mj-lt"/>
              </a:rPr>
              <a:t>parameters and fit-parameter limits.</a:t>
            </a:r>
            <a:endParaRPr lang="en-US" altLang="de-DE" sz="2000" dirty="0" smtClean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Saving of processing and design steps of all regions of one measurement (master) into a *.</a:t>
            </a:r>
            <a:r>
              <a:rPr lang="en-US" altLang="de-DE" sz="2000" dirty="0" err="1">
                <a:latin typeface="+mj-lt"/>
              </a:rPr>
              <a:t>ppd</a:t>
            </a:r>
            <a:r>
              <a:rPr lang="en-US" altLang="de-DE" sz="2000" dirty="0">
                <a:latin typeface="+mj-lt"/>
              </a:rPr>
              <a:t> file.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 smtClean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Reloading and applying of </a:t>
            </a:r>
            <a:r>
              <a:rPr lang="en-US" altLang="de-DE" sz="2000" dirty="0" smtClean="0">
                <a:latin typeface="+mj-lt"/>
              </a:rPr>
              <a:t>processing-master </a:t>
            </a:r>
            <a:r>
              <a:rPr lang="en-US" altLang="de-DE" sz="2000" dirty="0">
                <a:latin typeface="+mj-lt"/>
              </a:rPr>
              <a:t>steps for all loaded spectra, common quantification of </a:t>
            </a:r>
            <a:r>
              <a:rPr lang="en-US" altLang="de-DE" sz="2000" dirty="0" smtClean="0">
                <a:latin typeface="+mj-lt"/>
              </a:rPr>
              <a:t>samples.</a:t>
            </a:r>
            <a:endParaRPr lang="en-US" altLang="de-DE" sz="2000" dirty="0">
              <a:latin typeface="+mj-lt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72197" y="5565836"/>
            <a:ext cx="8827248" cy="49116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>
                <a:latin typeface="+mj-lt"/>
              </a:rPr>
              <a:t>Exercise-13-Start	</a:t>
            </a:r>
            <a:r>
              <a:rPr lang="en-US" altLang="de-DE" sz="1600" dirty="0">
                <a:latin typeface="+mj-lt"/>
              </a:rPr>
              <a:t>	</a:t>
            </a:r>
            <a:r>
              <a:rPr lang="en-US" altLang="de-DE" sz="1600" dirty="0" smtClean="0">
                <a:latin typeface="+mj-lt"/>
              </a:rPr>
              <a:t>Survey, O 1s, C 1s, Ga 3d, As 3d, Ga 2p</a:t>
            </a:r>
            <a:r>
              <a:rPr lang="en-US" altLang="de-DE" sz="1600" baseline="-25000" dirty="0" smtClean="0">
                <a:latin typeface="+mj-lt"/>
              </a:rPr>
              <a:t>3/2</a:t>
            </a:r>
            <a:r>
              <a:rPr lang="en-US" altLang="de-DE" sz="1600" dirty="0" smtClean="0">
                <a:latin typeface="+mj-lt"/>
              </a:rPr>
              <a:t>, As 2p</a:t>
            </a:r>
            <a:r>
              <a:rPr lang="en-US" altLang="de-DE" sz="1600" baseline="-25000" dirty="0" smtClean="0">
                <a:latin typeface="+mj-lt"/>
              </a:rPr>
              <a:t>3/2</a:t>
            </a:r>
            <a:r>
              <a:rPr lang="en-US" altLang="de-DE" sz="1600" dirty="0" smtClean="0">
                <a:latin typeface="+mj-lt"/>
              </a:rPr>
              <a:t>, VB spectra of three 						measurements, processing steps: charge correction, spectrum title</a:t>
            </a:r>
            <a:endParaRPr lang="en-US" altLang="de-DE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6952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45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3600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13. </a:t>
            </a:r>
            <a:r>
              <a:rPr lang="en-US" altLang="de-DE" sz="2400" u="sng" dirty="0" smtClean="0">
                <a:latin typeface="+mj-lt"/>
              </a:rPr>
              <a:t>Batch Processing of Multi-Region Measurements</a:t>
            </a:r>
            <a:endParaRPr lang="en-US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1200"/>
            <a:ext cx="890085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13</a:t>
            </a:r>
            <a:endParaRPr lang="en-US" altLang="de-DE" sz="2000" b="1" dirty="0">
              <a:latin typeface="+mj-lt"/>
            </a:endParaRP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Set preferences to </a:t>
            </a:r>
            <a:r>
              <a:rPr lang="en-US" altLang="de-DE" sz="2000" dirty="0" smtClean="0">
                <a:latin typeface="+mj-lt"/>
              </a:rPr>
              <a:t>’Sum’ </a:t>
            </a:r>
            <a:r>
              <a:rPr lang="en-US" altLang="ja-JP" sz="2000" dirty="0" smtClean="0">
                <a:latin typeface="+mj-lt"/>
              </a:rPr>
              <a:t>and </a:t>
            </a:r>
            <a:r>
              <a:rPr lang="en-US" altLang="ja-JP" sz="2000" dirty="0">
                <a:latin typeface="+mj-lt"/>
              </a:rPr>
              <a:t>‘Relative</a:t>
            </a:r>
            <a:r>
              <a:rPr lang="en-US" altLang="ja-JP" sz="2000" dirty="0" smtClean="0">
                <a:latin typeface="+mj-lt"/>
              </a:rPr>
              <a:t>’, the </a:t>
            </a:r>
            <a:r>
              <a:rPr lang="en-US" altLang="ja-JP" sz="2000" dirty="0">
                <a:latin typeface="+mj-lt"/>
              </a:rPr>
              <a:t>x axis to ‘XPS: Binding Energy/XAS: Photon Energy</a:t>
            </a:r>
            <a:r>
              <a:rPr lang="en-US" altLang="ja-JP" sz="2000" dirty="0" smtClean="0">
                <a:latin typeface="+mj-lt"/>
              </a:rPr>
              <a:t>’ and the first standard window to 11, show all standard windows.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Load ‘</a:t>
            </a:r>
            <a:r>
              <a:rPr lang="en-US" altLang="ja-JP" sz="2000" b="1" dirty="0" smtClean="0">
                <a:latin typeface="+mj-lt"/>
              </a:rPr>
              <a:t>Exercise-13-Master.ufp</a:t>
            </a:r>
            <a:r>
              <a:rPr lang="en-US" altLang="ja-JP" sz="2000" dirty="0">
                <a:latin typeface="+mj-lt"/>
              </a:rPr>
              <a:t>’, </a:t>
            </a:r>
            <a:r>
              <a:rPr lang="en-US" altLang="ja-JP" sz="2000" dirty="0" smtClean="0">
                <a:latin typeface="+mj-lt"/>
              </a:rPr>
              <a:t>have a look at the fit parameters as well the fit-parameter limits, the annotations and the design.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 smtClean="0">
                <a:latin typeface="+mj-lt"/>
              </a:rPr>
              <a:t>Save the processing steps of all windows with ‘File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Save Project Processing Steps/Design Standard Windows’, use the file name: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‘</a:t>
            </a:r>
            <a:r>
              <a:rPr lang="en-US" altLang="ja-JP" sz="2000" b="1" dirty="0" smtClean="0">
                <a:latin typeface="+mj-lt"/>
              </a:rPr>
              <a:t>My </a:t>
            </a:r>
            <a:r>
              <a:rPr lang="en-US" altLang="ja-JP" sz="2000" b="1" dirty="0" err="1">
                <a:latin typeface="+mj-lt"/>
              </a:rPr>
              <a:t>Unifit</a:t>
            </a:r>
            <a:r>
              <a:rPr lang="en-US" altLang="ja-JP" sz="2000" b="1" dirty="0">
                <a:latin typeface="+mj-lt"/>
              </a:rPr>
              <a:t> Project Processing </a:t>
            </a:r>
            <a:r>
              <a:rPr lang="en-US" altLang="ja-JP" sz="2000" b="1" dirty="0" smtClean="0">
                <a:latin typeface="+mj-lt"/>
              </a:rPr>
              <a:t>Steps\</a:t>
            </a:r>
            <a:r>
              <a:rPr lang="en-US" altLang="ja-JP" sz="2000" b="1" dirty="0" err="1" smtClean="0">
                <a:latin typeface="+mj-lt"/>
              </a:rPr>
              <a:t>Master.ppd</a:t>
            </a:r>
            <a:r>
              <a:rPr lang="en-US" altLang="ja-JP" sz="2000" b="1" dirty="0" smtClean="0">
                <a:latin typeface="+mj-lt"/>
              </a:rPr>
              <a:t>’</a:t>
            </a:r>
            <a:r>
              <a:rPr lang="en-US" altLang="ja-JP" sz="2000" dirty="0" smtClean="0">
                <a:latin typeface="+mj-lt"/>
              </a:rPr>
              <a:t>, close all windows.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 smtClean="0">
                <a:latin typeface="+mj-lt"/>
              </a:rPr>
              <a:t>Load the multi-region measurements of three GaAs samples using the batch file loading, open the first data set with ‘File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Open Spectra </a:t>
            </a:r>
            <a:r>
              <a:rPr lang="en-GB" altLang="ja-JP" sz="2000" dirty="0">
                <a:latin typeface="+mj-lt"/>
              </a:rPr>
              <a:t>→ </a:t>
            </a:r>
            <a:r>
              <a:rPr lang="en-US" altLang="ja-JP" sz="2000" dirty="0" smtClean="0">
                <a:latin typeface="+mj-lt"/>
              </a:rPr>
              <a:t>XPS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VAMAS’ from </a:t>
            </a:r>
            <a:r>
              <a:rPr lang="en-US" altLang="ja-JP" sz="2000" b="1" dirty="0" smtClean="0">
                <a:latin typeface="+mj-lt"/>
              </a:rPr>
              <a:t>‘Exercise-13-Start\GaAs-01.vms</a:t>
            </a:r>
            <a:r>
              <a:rPr lang="en-US" altLang="ja-JP" sz="2000" dirty="0" smtClean="0">
                <a:latin typeface="+mj-lt"/>
              </a:rPr>
              <a:t>’, all files with the same name and an appropriate batch name (-01, -02, -03) are loaded (</a:t>
            </a:r>
            <a:r>
              <a:rPr lang="en-US" altLang="ja-JP" sz="2000" b="1" dirty="0" smtClean="0">
                <a:latin typeface="+mj-lt"/>
              </a:rPr>
              <a:t>option:</a:t>
            </a:r>
            <a:r>
              <a:rPr lang="en-US" altLang="ja-JP" sz="2000" dirty="0" smtClean="0">
                <a:latin typeface="+mj-lt"/>
              </a:rPr>
              <a:t> Internal Spectra Names: Peak name plus _Batch parameter),  show all standard windows.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 smtClean="0">
                <a:latin typeface="+mj-lt"/>
              </a:rPr>
              <a:t>Entitle all spectra with ‘Sample’ + batch parameter by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- activate window 11, open ‘Annotation/Design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Spectrum Title 1’,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- type the name ‘Sample’  and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	check ‘All Windows of the Same Type’ and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	check ‘Title + Batch Parameter’.</a:t>
            </a:r>
            <a:br>
              <a:rPr lang="en-US" altLang="ja-JP" sz="2000" dirty="0" smtClean="0">
                <a:latin typeface="+mj-lt"/>
              </a:rPr>
            </a:br>
            <a:endParaRPr lang="en-US" altLang="ja-JP" sz="800" dirty="0" smtClean="0">
              <a:latin typeface="+mj-lt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264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46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3600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13. Batch Processing of Multi-Region Measurements</a:t>
            </a:r>
            <a:endParaRPr lang="en-US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1200"/>
            <a:ext cx="88272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13</a:t>
            </a:r>
          </a:p>
          <a:p>
            <a:pPr>
              <a:lnSpc>
                <a:spcPct val="80000"/>
              </a:lnSpc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 smtClean="0">
                <a:latin typeface="+mj-lt"/>
              </a:rPr>
              <a:t>Carry out the charge correction for the regions of sample 1, by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- activate the C 1s spectrum, determine the energy of the peak maximum</a:t>
            </a:r>
            <a:r>
              <a:rPr lang="de-DE" altLang="ja-JP" sz="2000" dirty="0" smtClean="0">
                <a:latin typeface="+mj-lt"/>
              </a:rPr>
              <a:t> </a:t>
            </a:r>
            <a:r>
              <a:rPr lang="en-US" altLang="ja-JP" sz="2000" dirty="0" smtClean="0">
                <a:latin typeface="+mj-lt"/>
              </a:rPr>
              <a:t>and 	calculate the difference to 285.0 eV (1.5 eV),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- define the charge correction of the regions of sample 1 with 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	‘Batch Processing </a:t>
            </a:r>
            <a:r>
              <a:rPr lang="en-GB" altLang="ja-JP" sz="2000" dirty="0"/>
              <a:t>→</a:t>
            </a:r>
            <a:r>
              <a:rPr lang="en-US" altLang="ja-JP" sz="2000" dirty="0" smtClean="0">
                <a:latin typeface="+mj-lt"/>
              </a:rPr>
              <a:t> Charge Correction…’, check all regions of sample 1 	(window 11 - 18) and press OK.</a:t>
            </a:r>
            <a:br>
              <a:rPr lang="en-US" altLang="ja-JP" sz="2000" dirty="0" smtClean="0">
                <a:latin typeface="+mj-lt"/>
              </a:rPr>
            </a:b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 smtClean="0">
                <a:latin typeface="+mj-lt"/>
              </a:rPr>
              <a:t>Repeat the charge correction for the regions of sample 2 (0.35 eV) and sample 3 (0.75 eV), check the charge correction with ‘Information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Charge Correction/Wavenumber Offset’.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 smtClean="0">
                <a:latin typeface="+mj-lt"/>
              </a:rPr>
              <a:t>Load </a:t>
            </a:r>
            <a:r>
              <a:rPr lang="en-US" altLang="ja-JP" sz="2000" dirty="0">
                <a:latin typeface="+mj-lt"/>
              </a:rPr>
              <a:t>the </a:t>
            </a:r>
            <a:r>
              <a:rPr lang="en-US" altLang="ja-JP" sz="2000" dirty="0" smtClean="0">
                <a:latin typeface="+mj-lt"/>
              </a:rPr>
              <a:t>previously saved processing-master </a:t>
            </a:r>
            <a:r>
              <a:rPr lang="en-US" altLang="ja-JP" sz="2000" dirty="0">
                <a:latin typeface="+mj-lt"/>
              </a:rPr>
              <a:t>steps </a:t>
            </a:r>
            <a:r>
              <a:rPr lang="en-US" altLang="ja-JP" sz="2000" dirty="0" smtClean="0">
                <a:latin typeface="+mj-lt"/>
              </a:rPr>
              <a:t>with </a:t>
            </a:r>
            <a:r>
              <a:rPr lang="en-US" altLang="ja-JP" sz="2000" dirty="0">
                <a:latin typeface="+mj-lt"/>
              </a:rPr>
              <a:t>‘File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Open Project Processing </a:t>
            </a:r>
            <a:r>
              <a:rPr lang="en-US" altLang="ja-JP" sz="2000" dirty="0">
                <a:latin typeface="+mj-lt"/>
              </a:rPr>
              <a:t>Steps/Design Standard Windows’, file name: </a:t>
            </a:r>
            <a:r>
              <a:rPr lang="en-US" altLang="ja-JP" sz="2000" dirty="0" smtClean="0">
                <a:latin typeface="+mj-lt"/>
              </a:rPr>
              <a:t>‘</a:t>
            </a:r>
            <a:r>
              <a:rPr lang="en-US" altLang="ja-JP" sz="2000" b="1" dirty="0" smtClean="0">
                <a:latin typeface="+mj-lt"/>
              </a:rPr>
              <a:t>My </a:t>
            </a:r>
            <a:r>
              <a:rPr lang="en-US" altLang="ja-JP" sz="2000" b="1" dirty="0" err="1">
                <a:latin typeface="+mj-lt"/>
              </a:rPr>
              <a:t>Unifit</a:t>
            </a:r>
            <a:r>
              <a:rPr lang="en-US" altLang="ja-JP" sz="2000" b="1" dirty="0">
                <a:latin typeface="+mj-lt"/>
              </a:rPr>
              <a:t> Project Processing Steps\</a:t>
            </a:r>
            <a:r>
              <a:rPr lang="en-US" altLang="ja-JP" sz="2000" b="1" dirty="0" err="1">
                <a:latin typeface="+mj-lt"/>
              </a:rPr>
              <a:t>Master.ppd</a:t>
            </a:r>
            <a:r>
              <a:rPr lang="en-US" altLang="ja-JP" sz="2000" b="1" dirty="0" smtClean="0">
                <a:latin typeface="+mj-lt"/>
              </a:rPr>
              <a:t>’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endParaRPr lang="en-US" altLang="ja-JP" sz="8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7"/>
            </a:pPr>
            <a:r>
              <a:rPr lang="en-US" altLang="ja-JP" sz="2000" dirty="0" smtClean="0">
                <a:latin typeface="+mj-lt"/>
              </a:rPr>
              <a:t>The windows-selection dialogue appears, check all windows (11 - 34) and press OK.</a:t>
            </a: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2"/>
            </a:pPr>
            <a:endParaRPr lang="en-US" altLang="ja-JP" sz="800" dirty="0">
              <a:latin typeface="+mj-lt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086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47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3600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13. Batch Processing of Multi-Region Measurements</a:t>
            </a:r>
            <a:endParaRPr lang="en-US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1200"/>
            <a:ext cx="8827248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13</a:t>
            </a:r>
          </a:p>
          <a:p>
            <a:pPr>
              <a:lnSpc>
                <a:spcPct val="80000"/>
              </a:lnSpc>
            </a:pP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1"/>
            </a:pPr>
            <a:r>
              <a:rPr lang="en-US" altLang="ja-JP" sz="2000" dirty="0" smtClean="0">
                <a:latin typeface="+mj-lt"/>
              </a:rPr>
              <a:t>An opening message box gives information about the saved processing-step names and the title annotation. Press OK to start the batch processing.</a:t>
            </a:r>
            <a:br>
              <a:rPr lang="en-US" altLang="ja-JP" sz="2000" dirty="0" smtClean="0">
                <a:latin typeface="+mj-lt"/>
              </a:rPr>
            </a:br>
            <a:endParaRPr lang="en-US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1"/>
            </a:pPr>
            <a:r>
              <a:rPr lang="en-US" altLang="ja-JP" sz="2000" dirty="0" smtClean="0">
                <a:latin typeface="+mj-lt"/>
              </a:rPr>
              <a:t>Check </a:t>
            </a:r>
            <a:r>
              <a:rPr lang="en-US" altLang="ja-JP" sz="2000" dirty="0">
                <a:latin typeface="+mj-lt"/>
              </a:rPr>
              <a:t>all windows of </a:t>
            </a:r>
            <a:r>
              <a:rPr lang="en-US" altLang="ja-JP" sz="2000" dirty="0" smtClean="0">
                <a:latin typeface="+mj-lt"/>
              </a:rPr>
              <a:t>correctness </a:t>
            </a:r>
            <a:r>
              <a:rPr lang="en-US" altLang="ja-JP" sz="2000" dirty="0">
                <a:latin typeface="+mj-lt"/>
              </a:rPr>
              <a:t>of the peak fit and </a:t>
            </a:r>
            <a:r>
              <a:rPr lang="en-US" altLang="ja-JP" sz="2000" dirty="0" smtClean="0">
                <a:latin typeface="+mj-lt"/>
              </a:rPr>
              <a:t>annotation as well as the annotation positions: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- start additional iterations of window 27 and window 30 for a better results.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- create 	a new </a:t>
            </a:r>
            <a:r>
              <a:rPr lang="en-US" altLang="ja-JP" sz="2000" dirty="0">
                <a:latin typeface="+mj-lt"/>
              </a:rPr>
              <a:t>fit of </a:t>
            </a:r>
            <a:r>
              <a:rPr lang="en-US" altLang="ja-JP" sz="2000" dirty="0" smtClean="0">
                <a:latin typeface="+mj-lt"/>
              </a:rPr>
              <a:t>windows 32 with two fit components, since the </a:t>
            </a:r>
            <a:r>
              <a:rPr lang="en-US" altLang="ja-JP" sz="2000" dirty="0">
                <a:latin typeface="+mj-lt"/>
              </a:rPr>
              <a:t>O 1s signal </a:t>
            </a:r>
            <a:r>
              <a:rPr lang="en-US" altLang="ja-JP" sz="2000" dirty="0" smtClean="0">
                <a:latin typeface="+mj-lt"/>
              </a:rPr>
              <a:t>	of </a:t>
            </a:r>
            <a:r>
              <a:rPr lang="en-US" altLang="ja-JP" sz="2000" dirty="0">
                <a:latin typeface="+mj-lt"/>
              </a:rPr>
              <a:t>sample 3 is different with respect to sample 1 and 2</a:t>
            </a:r>
            <a:r>
              <a:rPr lang="en-US" altLang="ja-JP" sz="2000" dirty="0" smtClean="0">
                <a:latin typeface="+mj-lt"/>
              </a:rPr>
              <a:t>. Uncheck the fixed 	FWHM of O 1s of the first component before iteration.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1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11"/>
            </a:pPr>
            <a:r>
              <a:rPr lang="en-US" altLang="ja-JP" sz="2000" dirty="0" smtClean="0">
                <a:latin typeface="+mj-lt"/>
              </a:rPr>
              <a:t>Carry out the quantification </a:t>
            </a:r>
            <a:r>
              <a:rPr lang="en-US" altLang="ja-JP" sz="2000" dirty="0">
                <a:latin typeface="+mj-lt"/>
              </a:rPr>
              <a:t>of the results </a:t>
            </a:r>
            <a:r>
              <a:rPr lang="en-US" altLang="ja-JP" sz="2000" dirty="0" smtClean="0">
                <a:latin typeface="+mj-lt"/>
              </a:rPr>
              <a:t>using </a:t>
            </a:r>
            <a:r>
              <a:rPr lang="en-US" altLang="ja-JP" sz="2000" dirty="0">
                <a:latin typeface="+mj-lt"/>
              </a:rPr>
              <a:t>the </a:t>
            </a:r>
            <a:r>
              <a:rPr lang="en-US" altLang="ja-JP" sz="2000" dirty="0" smtClean="0">
                <a:latin typeface="+mj-lt"/>
              </a:rPr>
              <a:t>Ga 3d, As 3d, C 1s and O </a:t>
            </a:r>
            <a:r>
              <a:rPr lang="en-US" altLang="ja-JP" sz="2000" dirty="0">
                <a:latin typeface="+mj-lt"/>
              </a:rPr>
              <a:t>1s </a:t>
            </a:r>
            <a:r>
              <a:rPr lang="en-US" altLang="ja-JP" sz="2000" dirty="0" smtClean="0">
                <a:latin typeface="+mj-lt"/>
              </a:rPr>
              <a:t>lines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latin typeface="+mj-lt"/>
              </a:rPr>
              <a:t>	</a:t>
            </a:r>
            <a:r>
              <a:rPr lang="en-US" altLang="ja-JP" sz="2000" dirty="0" smtClean="0">
                <a:latin typeface="+mj-lt"/>
              </a:rPr>
              <a:t>- via  </a:t>
            </a:r>
            <a:r>
              <a:rPr lang="en-US" altLang="ja-JP" sz="2000" dirty="0">
                <a:latin typeface="+mj-lt"/>
              </a:rPr>
              <a:t>‘Quantification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 smtClean="0">
                <a:latin typeface="+mj-lt"/>
              </a:rPr>
              <a:t> </a:t>
            </a:r>
            <a:r>
              <a:rPr lang="en-US" altLang="ja-JP" sz="2000" dirty="0">
                <a:latin typeface="+mj-lt"/>
              </a:rPr>
              <a:t>Concentration</a:t>
            </a:r>
            <a:r>
              <a:rPr lang="en-US" altLang="ja-JP" sz="2000" dirty="0" smtClean="0">
                <a:latin typeface="+mj-lt"/>
              </a:rPr>
              <a:t>’,  </a:t>
            </a:r>
            <a:br>
              <a:rPr lang="en-US" altLang="ja-JP" sz="2000" dirty="0" smtClean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	- select the windows of interest (12, 13, 15, 16; 20, 21, 23, 24; 28, 29, 31, 32),</a:t>
            </a:r>
            <a:r>
              <a:rPr lang="en-US" altLang="ja-JP" sz="2000" dirty="0">
                <a:latin typeface="+mj-lt"/>
              </a:rPr>
              <a:t/>
            </a:r>
            <a:br>
              <a:rPr lang="en-US" altLang="ja-JP" sz="2000" dirty="0">
                <a:latin typeface="+mj-lt"/>
              </a:rPr>
            </a:br>
            <a:r>
              <a:rPr lang="en-US" altLang="ja-JP" sz="2000" dirty="0" smtClean="0">
                <a:latin typeface="+mj-lt"/>
              </a:rPr>
              <a:t>	- press ‘</a:t>
            </a:r>
            <a:r>
              <a:rPr lang="en-US" altLang="ja-JP" sz="2000" dirty="0">
                <a:latin typeface="+mj-lt"/>
              </a:rPr>
              <a:t>Par. Lines 100</a:t>
            </a:r>
            <a:r>
              <a:rPr lang="en-US" altLang="ja-JP" sz="2000" dirty="0" smtClean="0">
                <a:latin typeface="+mj-lt"/>
              </a:rPr>
              <a:t>%’ to set the </a:t>
            </a:r>
            <a:r>
              <a:rPr lang="en-US" altLang="ja-JP" sz="2000" dirty="0">
                <a:latin typeface="+mj-lt"/>
              </a:rPr>
              <a:t>100% </a:t>
            </a:r>
            <a:r>
              <a:rPr lang="en-US" altLang="ja-JP" sz="2000" dirty="0" smtClean="0">
                <a:latin typeface="+mj-lt"/>
              </a:rPr>
              <a:t>normalization separately for </a:t>
            </a:r>
            <a:r>
              <a:rPr lang="en-US" altLang="ja-JP" sz="2000" dirty="0">
                <a:latin typeface="+mj-lt"/>
              </a:rPr>
              <a:t>each </a:t>
            </a:r>
            <a:r>
              <a:rPr lang="en-US" altLang="ja-JP" sz="2000" dirty="0" smtClean="0">
                <a:latin typeface="+mj-lt"/>
              </a:rPr>
              <a:t>			sample.</a:t>
            </a:r>
            <a:endParaRPr lang="en-US" altLang="de-DE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467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48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14. Analysis of a Micro-RAMAN measurement of solar silicon</a:t>
            </a:r>
            <a:r>
              <a:rPr lang="de-DE" altLang="de-DE" sz="2400" u="sng" dirty="0">
                <a:latin typeface="+mj-lt"/>
              </a:rPr>
              <a:t> 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066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14</a:t>
            </a:r>
          </a:p>
          <a:p>
            <a:pPr>
              <a:lnSpc>
                <a:spcPct val="80000"/>
              </a:lnSpc>
            </a:pPr>
            <a:endParaRPr lang="en-US" altLang="de-DE" sz="8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Micro-RAMAN measurement (51x51 spectra) of solar-silicon wafer.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Analysis of the defect intensity (FWHM), internal stress (peak intensity), doping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(asymmetry) and grain orientation (intensity).</a:t>
            </a:r>
            <a:br>
              <a:rPr lang="en-US" altLang="de-DE" sz="2000" dirty="0">
                <a:latin typeface="+mj-lt"/>
              </a:rPr>
            </a:b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Comparison of the results after the peak fit and the results using the original measurement data.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14</a:t>
            </a:r>
          </a:p>
          <a:p>
            <a:pPr>
              <a:lnSpc>
                <a:spcPct val="80000"/>
              </a:lnSpc>
            </a:pPr>
            <a:endParaRPr lang="en-US" altLang="de-DE" sz="8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Setting of all general </a:t>
            </a:r>
            <a:r>
              <a:rPr lang="en-US" altLang="de-DE" sz="2000" dirty="0" err="1">
                <a:latin typeface="+mj-lt"/>
              </a:rPr>
              <a:t>programme</a:t>
            </a:r>
            <a:r>
              <a:rPr lang="en-US" altLang="de-DE" sz="2000" dirty="0">
                <a:latin typeface="+mj-lt"/>
              </a:rPr>
              <a:t> parameters to minimum but: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- Maximal numbers of presentable curves inside ‘Plot 3D Waterfall’: 300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- Maximum number of presentable curves inside ‘Parameter plot’: 30</a:t>
            </a:r>
            <a:br>
              <a:rPr lang="en-US" altLang="de-DE" sz="2000" dirty="0">
                <a:latin typeface="+mj-lt"/>
              </a:rPr>
            </a:br>
            <a:r>
              <a:rPr lang="en-US" altLang="de-DE" sz="2000" dirty="0">
                <a:latin typeface="+mj-lt"/>
              </a:rPr>
              <a:t>- Number of the first standard window: 41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Load the </a:t>
            </a:r>
            <a:r>
              <a:rPr lang="en-US" altLang="de-DE" sz="2000" dirty="0" err="1">
                <a:latin typeface="+mj-lt"/>
              </a:rPr>
              <a:t>Unifit</a:t>
            </a:r>
            <a:r>
              <a:rPr lang="en-US" altLang="de-DE" sz="2000" dirty="0">
                <a:latin typeface="+mj-lt"/>
              </a:rPr>
              <a:t> project </a:t>
            </a:r>
            <a:r>
              <a:rPr lang="en-US" altLang="de-DE" sz="2000" b="1" dirty="0">
                <a:latin typeface="+mj-lt"/>
              </a:rPr>
              <a:t>‘Exercise-14-Result.ufp</a:t>
            </a:r>
            <a:r>
              <a:rPr lang="en-US" altLang="de-DE" sz="2000" dirty="0">
                <a:latin typeface="+mj-lt"/>
              </a:rPr>
              <a:t>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Evaluate and discuss the results presented in the 3D presentations.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 smtClean="0">
                <a:latin typeface="+mj-lt"/>
              </a:rPr>
              <a:t>Generate </a:t>
            </a:r>
            <a:r>
              <a:rPr lang="en-US" altLang="de-DE" sz="2000" dirty="0">
                <a:latin typeface="+mj-lt"/>
              </a:rPr>
              <a:t>a XY 3D Color Profile of the positions of the maxima of the original measurement data. 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de-DE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de-DE" sz="2000" dirty="0">
                <a:latin typeface="+mj-lt"/>
              </a:rPr>
              <a:t>Compare the </a:t>
            </a:r>
            <a:r>
              <a:rPr lang="en-US" altLang="de-DE" sz="2000" dirty="0" smtClean="0">
                <a:latin typeface="+mj-lt"/>
              </a:rPr>
              <a:t>peak fit </a:t>
            </a:r>
            <a:r>
              <a:rPr lang="en-US" altLang="de-DE" sz="2000" dirty="0">
                <a:latin typeface="+mj-lt"/>
              </a:rPr>
              <a:t>results with the results of the original measurement data.</a:t>
            </a:r>
            <a:endParaRPr lang="en-US" altLang="de-DE" sz="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6952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49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8827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15. Export presentation of results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4819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15</a:t>
            </a:r>
          </a:p>
          <a:p>
            <a:pPr>
              <a:lnSpc>
                <a:spcPct val="80000"/>
              </a:lnSpc>
            </a:pPr>
            <a:endParaRPr lang="en-US" altLang="de-DE" sz="20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Export of fitted spectra via ‘Copy Image’</a:t>
            </a:r>
            <a:r>
              <a:rPr lang="en-US" altLang="ja-JP" sz="2000" dirty="0">
                <a:latin typeface="+mj-lt"/>
              </a:rPr>
              <a:t> and ‘Paste’.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ja-JP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Export of fitted spectra as *.</a:t>
            </a:r>
            <a:r>
              <a:rPr lang="en-US" altLang="ja-JP" sz="2000" dirty="0" err="1">
                <a:latin typeface="+mj-lt"/>
              </a:rPr>
              <a:t>emf</a:t>
            </a:r>
            <a:r>
              <a:rPr lang="en-US" altLang="ja-JP" sz="2000" dirty="0">
                <a:latin typeface="+mj-lt"/>
              </a:rPr>
              <a:t> (400 dpi).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ja-JP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Export of concentration table via ‘Copy – Paste’.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ja-JP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Export of fit parameter table via ‘Copy – Paste’.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ja-JP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j-lt"/>
              </a:rPr>
              <a:t>Paste into a MS Word document.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ja-JP" sz="20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Task 15 </a:t>
            </a:r>
          </a:p>
          <a:p>
            <a:pPr>
              <a:lnSpc>
                <a:spcPct val="80000"/>
              </a:lnSpc>
            </a:pPr>
            <a:endParaRPr lang="en-US" altLang="ja-JP" sz="20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Load ‘Presetting_Image_Export.set’ via ‘Preferences </a:t>
            </a:r>
            <a:r>
              <a:rPr lang="en-GB" altLang="ja-JP" sz="2000" dirty="0">
                <a:latin typeface="+mj-lt"/>
              </a:rPr>
              <a:t>→ Load Preferences…’.</a:t>
            </a:r>
            <a:endParaRPr lang="en-US" altLang="ja-JP" sz="20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Open ‘</a:t>
            </a:r>
            <a:r>
              <a:rPr lang="en-US" altLang="de-DE" sz="2000" b="1" dirty="0">
                <a:latin typeface="+mj-lt"/>
              </a:rPr>
              <a:t>Exercise-04B-Result-All.ufp</a:t>
            </a:r>
            <a:r>
              <a:rPr lang="en-US" altLang="de-DE" sz="2000" dirty="0">
                <a:latin typeface="+mj-lt"/>
              </a:rPr>
              <a:t>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Change resolution ‘Preferences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Resolution Image Export/Copy’ to 400 dpi.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b="1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Save image in clipboard via ‘File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Copy Image’.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US" altLang="ja-JP" sz="800" dirty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ja-JP" sz="2000" dirty="0">
                <a:latin typeface="+mj-lt"/>
              </a:rPr>
              <a:t>Start a new MS Word document, import image via ‘Modify </a:t>
            </a:r>
            <a:r>
              <a:rPr lang="en-GB" altLang="ja-JP" sz="2000" dirty="0">
                <a:latin typeface="+mj-lt"/>
              </a:rPr>
              <a:t>→</a:t>
            </a:r>
            <a:r>
              <a:rPr lang="en-US" altLang="ja-JP" sz="2000" dirty="0">
                <a:latin typeface="+mj-lt"/>
              </a:rPr>
              <a:t> Copy’.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ja-JP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8223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1378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1. Structure and concept of </a:t>
            </a:r>
            <a:r>
              <a:rPr lang="en-GB" altLang="de-DE" sz="2400" u="sng" dirty="0">
                <a:latin typeface="+mj-lt"/>
              </a:rPr>
              <a:t>the programme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02758"/>
            <a:ext cx="8827248" cy="568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de-DE" sz="2000" b="1" u="sng" dirty="0">
                <a:latin typeface="+mj-lt"/>
              </a:rPr>
              <a:t>Task 1</a:t>
            </a:r>
            <a:endParaRPr lang="en-GB" altLang="de-DE" sz="2000" b="1" dirty="0">
              <a:latin typeface="+mj-lt"/>
            </a:endParaRPr>
          </a:p>
          <a:p>
            <a:pPr>
              <a:lnSpc>
                <a:spcPct val="90000"/>
              </a:lnSpc>
            </a:pPr>
            <a:endParaRPr lang="en-GB" altLang="de-DE" sz="800" dirty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GB" altLang="ja-JP" sz="800" dirty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4"/>
            </a:pPr>
            <a:r>
              <a:rPr lang="en-GB" altLang="ja-JP" sz="2000" b="1" dirty="0" smtClean="0">
                <a:latin typeface="+mj-lt"/>
              </a:rPr>
              <a:t>Sources</a:t>
            </a:r>
            <a:r>
              <a:rPr lang="en-GB" altLang="ja-JP" sz="2000" dirty="0" smtClean="0">
                <a:latin typeface="+mj-lt"/>
              </a:rPr>
              <a:t/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Check the definition of the excitation satellites with ‘Define Sources</a:t>
            </a:r>
            <a:r>
              <a:rPr lang="en-GB" altLang="ja-JP" sz="2000" dirty="0" smtClean="0">
                <a:latin typeface="+mj-lt"/>
              </a:rPr>
              <a:t>’.</a:t>
            </a:r>
            <a:endParaRPr lang="en-GB" altLang="ja-JP" sz="800" dirty="0" smtClean="0">
              <a:latin typeface="+mj-lt"/>
            </a:endParaRP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4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Close the dialogue and open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the test project </a:t>
            </a:r>
            <a:r>
              <a:rPr lang="en-GB" altLang="de-DE" sz="2000" dirty="0">
                <a:solidFill>
                  <a:prstClr val="black"/>
                </a:solidFill>
                <a:latin typeface="Calibri Light"/>
              </a:rPr>
              <a:t>‘</a:t>
            </a:r>
            <a:r>
              <a:rPr lang="en-GB" altLang="de-DE" sz="2000" b="1" dirty="0" smtClean="0">
                <a:solidFill>
                  <a:prstClr val="black"/>
                </a:solidFill>
                <a:latin typeface="Calibri Light"/>
              </a:rPr>
              <a:t>Exercise-01.ufp</a:t>
            </a:r>
            <a:r>
              <a:rPr lang="en-GB" altLang="de-DE" sz="2000" dirty="0">
                <a:solidFill>
                  <a:prstClr val="black"/>
                </a:solidFill>
                <a:latin typeface="Calibri Light"/>
              </a:rPr>
              <a:t>’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 with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[File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→ Open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Project]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in the folder ‘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Documents\Unifit_2025_User_Files\Exercises’.</a:t>
            </a:r>
            <a:endParaRPr lang="en-GB" altLang="ja-JP" sz="800" dirty="0" smtClean="0">
              <a:solidFill>
                <a:prstClr val="black"/>
              </a:solidFill>
              <a:latin typeface="Calibri Light"/>
            </a:endParaRP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4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Transfer the settings of the spectrum windows of the loaded project to the preferences with [Preferences – Transfer Project Settings to Preferences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].</a:t>
            </a: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4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Load the </a:t>
            </a:r>
            <a:r>
              <a:rPr lang="en-GB" altLang="ja-JP" sz="2000" dirty="0" err="1" smtClean="0">
                <a:solidFill>
                  <a:prstClr val="black"/>
                </a:solidFill>
                <a:latin typeface="Calibri Light"/>
              </a:rPr>
              <a:t>presetting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 file ‘</a:t>
            </a:r>
            <a:r>
              <a:rPr lang="en-GB" altLang="ja-JP" sz="2000" dirty="0" err="1" smtClean="0">
                <a:solidFill>
                  <a:prstClr val="black"/>
                </a:solidFill>
                <a:latin typeface="Calibri Light"/>
              </a:rPr>
              <a:t>Presetting_Dark_Mode.SET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’ with [Preferences </a:t>
            </a:r>
            <a:r>
              <a:rPr lang="en-AE" altLang="ja-JP" sz="2000" dirty="0" smtClean="0">
                <a:solidFill>
                  <a:prstClr val="black"/>
                </a:solidFill>
                <a:latin typeface="Calibri Light"/>
              </a:rPr>
              <a:t>–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 Preferences] and ‘Load’. Transfer the new settings to all opened windows with ‘Transfer’ and ‘All Windows’.</a:t>
            </a:r>
            <a:endParaRPr lang="en-GB" altLang="ja-JP" sz="800" dirty="0" smtClean="0">
              <a:solidFill>
                <a:prstClr val="black"/>
              </a:solidFill>
              <a:latin typeface="Calibri Light"/>
            </a:endParaRPr>
          </a:p>
          <a:p>
            <a:pPr marL="457200" lvl="0" indent="-457200">
              <a:lnSpc>
                <a:spcPct val="90000"/>
              </a:lnSpc>
              <a:buFont typeface="+mj-lt"/>
              <a:buAutoNum type="arabicPeriod" startAt="4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Activate step by step every spectrum window, recognize the differences of the window types and use the different pop-up commands for the modification of the spectrum design: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1: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Wagner Plot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 of Ag compounds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2: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Plot 3D Colour Profile</a:t>
            </a:r>
            <a:b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3: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Plot 3D Waterfall 0°</a:t>
            </a:r>
            <a:b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4: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Plot 3D Waterfall 45°</a:t>
            </a:r>
            <a:b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5: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Plot 3D Waterfall -45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°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6: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Parameter Plot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of an angle resolved measurement 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endParaRPr lang="en-GB" altLang="ja-JP" sz="800" dirty="0">
              <a:latin typeface="+mj-lt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76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1378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1. Structure and concept of </a:t>
            </a:r>
            <a:r>
              <a:rPr lang="en-GB" altLang="de-DE" sz="2400" u="sng" dirty="0">
                <a:latin typeface="+mj-lt"/>
              </a:rPr>
              <a:t>the programme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02758"/>
            <a:ext cx="8827248" cy="4690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de-DE" sz="2000" b="1" u="sng" dirty="0">
                <a:latin typeface="+mj-lt"/>
              </a:rPr>
              <a:t>Task 1</a:t>
            </a:r>
            <a:endParaRPr lang="en-GB" altLang="de-DE" sz="2000" b="1" dirty="0">
              <a:latin typeface="+mj-lt"/>
            </a:endParaRPr>
          </a:p>
          <a:p>
            <a:pPr>
              <a:lnSpc>
                <a:spcPct val="90000"/>
              </a:lnSpc>
            </a:pPr>
            <a:endParaRPr lang="en-GB" altLang="de-DE" sz="800" dirty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endParaRPr lang="en-GB" altLang="ja-JP" sz="800" dirty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8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7: </a:t>
            </a:r>
            <a:r>
              <a:rPr lang="en-GB" altLang="ja-JP" sz="2000" b="1" dirty="0">
                <a:solidFill>
                  <a:prstClr val="black"/>
                </a:solidFill>
                <a:latin typeface="Calibri Light"/>
              </a:rPr>
              <a:t>Plot 3D Waterfall 0°Plus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/>
            </a:r>
            <a:br>
              <a:rPr lang="en-GB" altLang="ja-JP" sz="2000" dirty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8: </a:t>
            </a:r>
            <a:r>
              <a:rPr lang="en-GB" altLang="ja-JP" sz="2000" b="1" dirty="0">
                <a:solidFill>
                  <a:prstClr val="black"/>
                </a:solidFill>
                <a:latin typeface="Calibri Light"/>
              </a:rPr>
              <a:t>XY 3D Colour Profile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/>
            </a:r>
            <a:br>
              <a:rPr lang="en-GB" altLang="ja-JP" sz="2000" dirty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9: XY 3D 45° Colour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Profile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10: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XY 3D Plot 45°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/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11: </a:t>
            </a:r>
            <a:r>
              <a:rPr lang="en-GB" altLang="ja-JP" sz="2000" b="1" dirty="0">
                <a:solidFill>
                  <a:prstClr val="black"/>
                </a:solidFill>
                <a:latin typeface="Calibri Light"/>
              </a:rPr>
              <a:t>XY 3D -45°Colour Profile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/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12: </a:t>
            </a:r>
            <a:r>
              <a:rPr lang="en-GB" altLang="ja-JP" sz="2000" b="1" dirty="0">
                <a:solidFill>
                  <a:prstClr val="black"/>
                </a:solidFill>
                <a:latin typeface="Calibri Light"/>
              </a:rPr>
              <a:t>XY 3D Plot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-45°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/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13: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Image</a:t>
            </a:r>
            <a:b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42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: </a:t>
            </a:r>
            <a:r>
              <a:rPr lang="en-GB" altLang="ja-JP" sz="2000" b="1" dirty="0">
                <a:solidFill>
                  <a:prstClr val="black"/>
                </a:solidFill>
                <a:latin typeface="Calibri Light"/>
              </a:rPr>
              <a:t>Standard Window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of</a:t>
            </a:r>
            <a:r>
              <a:rPr lang="en-GB" altLang="ja-JP" sz="2000" b="1" dirty="0">
                <a:solidFill>
                  <a:prstClr val="black"/>
                </a:solidFill>
                <a:latin typeface="Calibri Light"/>
              </a:rPr>
              <a:t>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a fitted As2p3 spectrum of GaAs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Window 46: 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Standard Window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of</a:t>
            </a:r>
            <a:r>
              <a:rPr lang="en-GB" altLang="ja-JP" sz="2000" b="1" dirty="0" smtClean="0">
                <a:solidFill>
                  <a:prstClr val="black"/>
                </a:solidFill>
                <a:latin typeface="Calibri Light"/>
              </a:rPr>
              <a:t>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a survey of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GaAs</a:t>
            </a:r>
            <a:endParaRPr lang="en-GB" altLang="ja-JP" sz="800" dirty="0" smtClean="0">
              <a:solidFill>
                <a:prstClr val="black"/>
              </a:solidFill>
              <a:latin typeface="Calibri Ligh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8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Transfer separate window settings to preferences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.</a:t>
            </a:r>
            <a:endParaRPr lang="en-GB" altLang="ja-JP" sz="800" dirty="0" smtClean="0">
              <a:solidFill>
                <a:prstClr val="black"/>
              </a:solidFill>
              <a:latin typeface="Calibri Ligh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8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 Open the dialogue ‘Preferences’. Load the saved </a:t>
            </a:r>
            <a:r>
              <a:rPr lang="en-GB" altLang="ja-JP" sz="2000" dirty="0" err="1" smtClean="0">
                <a:solidFill>
                  <a:prstClr val="black"/>
                </a:solidFill>
                <a:latin typeface="Calibri Light"/>
              </a:rPr>
              <a:t>presetting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 file ‘</a:t>
            </a:r>
            <a:r>
              <a:rPr lang="en-GB" altLang="ja-JP" sz="2000" dirty="0" err="1" smtClean="0">
                <a:solidFill>
                  <a:prstClr val="black"/>
                </a:solidFill>
                <a:latin typeface="Calibri Light"/>
              </a:rPr>
              <a:t>Presetting_Image_Export.SET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’.</a:t>
            </a:r>
            <a:endParaRPr lang="en-GB" altLang="ja-JP" sz="800" dirty="0" smtClean="0">
              <a:solidFill>
                <a:prstClr val="black"/>
              </a:solidFill>
              <a:latin typeface="Calibri Ligh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8"/>
            </a:pP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Transfer the new settings to the graphs and coordinate-system design of the different windows.</a:t>
            </a:r>
            <a:br>
              <a:rPr lang="en-GB" altLang="ja-JP" sz="2000" dirty="0" smtClean="0">
                <a:solidFill>
                  <a:prstClr val="black"/>
                </a:solidFill>
                <a:latin typeface="Calibri Light"/>
              </a:rPr>
            </a:br>
            <a:endParaRPr lang="en-GB" altLang="ja-JP" sz="800" dirty="0" smtClean="0">
              <a:solidFill>
                <a:prstClr val="black"/>
              </a:solidFill>
              <a:latin typeface="Calibri Light"/>
            </a:endParaRPr>
          </a:p>
          <a:p>
            <a:pPr>
              <a:lnSpc>
                <a:spcPct val="90000"/>
              </a:lnSpc>
            </a:pPr>
            <a:endParaRPr lang="en-GB" altLang="ja-JP" sz="800" dirty="0">
              <a:latin typeface="+mj-lt"/>
            </a:endParaRPr>
          </a:p>
        </p:txBody>
      </p:sp>
      <p:sp>
        <p:nvSpPr>
          <p:cNvPr id="6" name="Pfeil nach rechts 5"/>
          <p:cNvSpPr/>
          <p:nvPr/>
        </p:nvSpPr>
        <p:spPr>
          <a:xfrm>
            <a:off x="8151959" y="6435308"/>
            <a:ext cx="379562" cy="265126"/>
          </a:xfrm>
          <a:prstGeom prst="rightArrow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831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18537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2400" u="sng" dirty="0">
                <a:latin typeface="+mj-lt"/>
              </a:rPr>
              <a:t>1. Structure and concept of </a:t>
            </a:r>
            <a:r>
              <a:rPr lang="en-GB" altLang="de-DE" sz="2400" u="sng" dirty="0">
                <a:latin typeface="+mj-lt"/>
              </a:rPr>
              <a:t>the programme</a:t>
            </a:r>
            <a:endParaRPr lang="de-DE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133574"/>
            <a:ext cx="882724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de-DE" sz="2000" b="1" u="sng" dirty="0">
                <a:latin typeface="+mj-lt"/>
              </a:rPr>
              <a:t>Task 1</a:t>
            </a:r>
            <a:endParaRPr lang="en-GB" altLang="de-DE" sz="2000" b="1" dirty="0">
              <a:latin typeface="+mj-lt"/>
            </a:endParaRPr>
          </a:p>
          <a:p>
            <a:pPr>
              <a:lnSpc>
                <a:spcPct val="90000"/>
              </a:lnSpc>
            </a:pPr>
            <a:endParaRPr lang="en-GB" altLang="de-DE" sz="800" dirty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12"/>
            </a:pPr>
            <a:r>
              <a:rPr lang="en-GB" altLang="ja-JP" sz="2000" dirty="0" smtClean="0">
                <a:latin typeface="+mj-lt"/>
              </a:rPr>
              <a:t>Activate window 46, open the dialogue ‘Preferences’ with [Preferences </a:t>
            </a:r>
            <a:r>
              <a:rPr lang="en-US" altLang="ja-JP" sz="2000" dirty="0"/>
              <a:t>→</a:t>
            </a:r>
            <a:r>
              <a:rPr lang="en-GB" altLang="ja-JP" sz="2000" dirty="0" smtClean="0">
                <a:latin typeface="+mj-lt"/>
              </a:rPr>
              <a:t> Preferences] and change the setting of the X-Axis and Y-Axis</a:t>
            </a:r>
            <a:r>
              <a:rPr lang="en-GB" altLang="ja-JP" sz="2000" dirty="0" smtClean="0">
                <a:latin typeface="+mj-lt"/>
              </a:rPr>
              <a:t>’.</a:t>
            </a:r>
            <a:endParaRPr lang="en-GB" altLang="ja-JP" sz="800" dirty="0" smtClean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12"/>
            </a:pPr>
            <a:r>
              <a:rPr lang="en-GB" altLang="ja-JP" sz="2000" dirty="0" smtClean="0">
                <a:latin typeface="+mj-lt"/>
              </a:rPr>
              <a:t>Call [File </a:t>
            </a:r>
            <a:r>
              <a:rPr lang="en-US" altLang="ja-JP" sz="2000" dirty="0"/>
              <a:t>→</a:t>
            </a:r>
            <a:r>
              <a:rPr lang="en-GB" altLang="ja-JP" sz="2000" dirty="0" smtClean="0">
                <a:latin typeface="+mj-lt"/>
              </a:rPr>
              <a:t> Original/Accept Preferences Active Window] and practice</a:t>
            </a:r>
            <a:br>
              <a:rPr lang="en-GB" altLang="ja-JP" sz="2000" dirty="0" smtClean="0">
                <a:latin typeface="+mj-lt"/>
              </a:rPr>
            </a:br>
            <a:r>
              <a:rPr lang="en-GB" altLang="ja-JP" sz="2000" dirty="0" smtClean="0">
                <a:latin typeface="+mj-lt"/>
              </a:rPr>
              <a:t>[Modify</a:t>
            </a:r>
            <a:endParaRPr lang="en-GB" altLang="ja-JP" sz="2000" dirty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12"/>
            </a:pPr>
            <a:endParaRPr lang="en-GB" altLang="ja-JP" sz="800" dirty="0">
              <a:latin typeface="+mj-lt"/>
            </a:endParaRPr>
          </a:p>
          <a:p>
            <a:pPr lvl="1">
              <a:lnSpc>
                <a:spcPct val="90000"/>
              </a:lnSpc>
            </a:pPr>
            <a:r>
              <a:rPr lang="en-US" altLang="ja-JP" sz="2000" dirty="0" smtClean="0"/>
              <a:t>→ </a:t>
            </a:r>
            <a:r>
              <a:rPr lang="en-GB" altLang="ja-JP" sz="2000" dirty="0" smtClean="0">
                <a:latin typeface="+mj-lt"/>
              </a:rPr>
              <a:t>Charge correction],</a:t>
            </a:r>
            <a:endParaRPr lang="en-GB" altLang="ja-JP" sz="2000" dirty="0">
              <a:latin typeface="+mj-lt"/>
            </a:endParaRP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ja-JP" sz="800" dirty="0">
              <a:latin typeface="+mj-lt"/>
            </a:endParaRPr>
          </a:p>
          <a:p>
            <a:pPr lvl="1">
              <a:lnSpc>
                <a:spcPct val="90000"/>
              </a:lnSpc>
            </a:pPr>
            <a:r>
              <a:rPr lang="en-US" altLang="ja-JP" sz="2000" dirty="0"/>
              <a:t>→ </a:t>
            </a:r>
            <a:r>
              <a:rPr lang="en-GB" altLang="ja-JP" sz="2000" dirty="0" smtClean="0">
                <a:latin typeface="+mj-lt"/>
              </a:rPr>
              <a:t>Differentiation],</a:t>
            </a:r>
            <a:endParaRPr lang="en-GB" altLang="ja-JP" sz="2000" dirty="0">
              <a:latin typeface="+mj-lt"/>
            </a:endParaRP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ja-JP" sz="800" dirty="0">
              <a:latin typeface="+mj-lt"/>
            </a:endParaRPr>
          </a:p>
          <a:p>
            <a:pPr lvl="1">
              <a:lnSpc>
                <a:spcPct val="90000"/>
              </a:lnSpc>
            </a:pPr>
            <a:r>
              <a:rPr lang="en-US" altLang="ja-JP" sz="2000" dirty="0"/>
              <a:t>→ </a:t>
            </a:r>
            <a:r>
              <a:rPr lang="en-GB" altLang="ja-JP" sz="2000" dirty="0" smtClean="0">
                <a:latin typeface="+mj-lt"/>
              </a:rPr>
              <a:t>Reduction], </a:t>
            </a:r>
            <a:r>
              <a:rPr lang="en-GB" altLang="ja-JP" sz="2000" dirty="0">
                <a:latin typeface="+mj-lt"/>
              </a:rPr>
              <a:t>(after setting boundaries) and expansion of the spectrum,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ja-JP" sz="800" dirty="0">
              <a:latin typeface="+mj-lt"/>
            </a:endParaRPr>
          </a:p>
          <a:p>
            <a:pPr lvl="1">
              <a:lnSpc>
                <a:spcPct val="90000"/>
              </a:lnSpc>
            </a:pPr>
            <a:r>
              <a:rPr lang="en-US" altLang="ja-JP" sz="2000" dirty="0"/>
              <a:t>→ </a:t>
            </a:r>
            <a:r>
              <a:rPr lang="en-US" altLang="ja-JP" sz="2000" dirty="0" smtClean="0"/>
              <a:t>S</a:t>
            </a:r>
            <a:r>
              <a:rPr lang="en-GB" altLang="ja-JP" sz="2000" dirty="0" smtClean="0">
                <a:latin typeface="+mj-lt"/>
              </a:rPr>
              <a:t>pike Correction], set </a:t>
            </a:r>
            <a:r>
              <a:rPr lang="en-GB" altLang="ja-JP" sz="2000" dirty="0">
                <a:latin typeface="+mj-lt"/>
              </a:rPr>
              <a:t>up new data points by pressing the left mouse key, </a:t>
            </a:r>
            <a:r>
              <a:rPr lang="en-GB" altLang="ja-JP" sz="2000" dirty="0" smtClean="0">
                <a:latin typeface="+mj-lt"/>
              </a:rPr>
              <a:t>	</a:t>
            </a:r>
            <a:r>
              <a:rPr lang="en-GB" altLang="ja-JP" sz="2000" dirty="0" smtClean="0">
                <a:solidFill>
                  <a:srgbClr val="000000"/>
                </a:solidFill>
                <a:latin typeface="+mj-lt"/>
              </a:rPr>
              <a:t>deactivate </a:t>
            </a:r>
            <a:r>
              <a:rPr lang="en-GB" altLang="ja-JP" sz="2000" dirty="0">
                <a:solidFill>
                  <a:srgbClr val="000000"/>
                </a:solidFill>
                <a:latin typeface="+mj-lt"/>
              </a:rPr>
              <a:t>spike correction,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ja-JP" sz="800" dirty="0">
              <a:solidFill>
                <a:srgbClr val="000000"/>
              </a:solidFill>
              <a:latin typeface="+mj-lt"/>
            </a:endParaRPr>
          </a:p>
          <a:p>
            <a:pPr lvl="1">
              <a:lnSpc>
                <a:spcPct val="90000"/>
              </a:lnSpc>
            </a:pPr>
            <a:r>
              <a:rPr lang="en-US" altLang="ja-JP" sz="2000" dirty="0"/>
              <a:t>→ </a:t>
            </a:r>
            <a:r>
              <a:rPr lang="en-GB" altLang="ja-JP" sz="2000" dirty="0" smtClean="0">
                <a:latin typeface="+mj-lt"/>
              </a:rPr>
              <a:t>Spectrum Manipulation </a:t>
            </a:r>
            <a:r>
              <a:rPr lang="en-US" altLang="ja-JP" sz="2000" dirty="0"/>
              <a:t>→</a:t>
            </a:r>
            <a:r>
              <a:rPr lang="en-GB" altLang="ja-JP" sz="2000" dirty="0" smtClean="0">
                <a:latin typeface="+mj-lt"/>
              </a:rPr>
              <a:t> Energy Shift],</a:t>
            </a: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ja-JP" sz="800" dirty="0">
              <a:solidFill>
                <a:srgbClr val="000000"/>
              </a:solidFill>
              <a:latin typeface="Calibri Light"/>
            </a:endParaRPr>
          </a:p>
          <a:p>
            <a:pPr lvl="1">
              <a:lnSpc>
                <a:spcPct val="90000"/>
              </a:lnSpc>
            </a:pPr>
            <a:r>
              <a:rPr lang="en-US" altLang="ja-JP" sz="2000" dirty="0">
                <a:solidFill>
                  <a:prstClr val="black"/>
                </a:solidFill>
              </a:rPr>
              <a:t>→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Spectrum Manipulation </a:t>
            </a:r>
            <a:r>
              <a:rPr lang="en-US" altLang="ja-JP" sz="2000" dirty="0">
                <a:solidFill>
                  <a:prstClr val="black"/>
                </a:solidFill>
              </a:rPr>
              <a:t>→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Correct Intensity],</a:t>
            </a:r>
            <a:endParaRPr lang="en-GB" altLang="ja-JP" sz="2000" dirty="0">
              <a:solidFill>
                <a:prstClr val="black"/>
              </a:solidFill>
              <a:latin typeface="Calibri Light"/>
            </a:endParaRPr>
          </a:p>
          <a:p>
            <a:pPr marL="914400" lvl="1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altLang="ja-JP" sz="800" dirty="0">
              <a:latin typeface="+mj-lt"/>
            </a:endParaRPr>
          </a:p>
          <a:p>
            <a:pPr lvl="1">
              <a:lnSpc>
                <a:spcPct val="90000"/>
              </a:lnSpc>
            </a:pPr>
            <a:r>
              <a:rPr lang="en-US" altLang="ja-JP" sz="2000" dirty="0">
                <a:solidFill>
                  <a:prstClr val="black"/>
                </a:solidFill>
              </a:rPr>
              <a:t>→ </a:t>
            </a:r>
            <a:r>
              <a:rPr lang="en-GB" altLang="ja-JP" sz="2000" dirty="0" smtClean="0">
                <a:latin typeface="+mj-lt"/>
              </a:rPr>
              <a:t>Normalization</a:t>
            </a:r>
            <a:r>
              <a:rPr lang="en-GB" altLang="ja-JP" sz="2000" dirty="0" smtClean="0">
                <a:latin typeface="+mj-lt"/>
              </a:rPr>
              <a:t>].</a:t>
            </a:r>
          </a:p>
          <a:p>
            <a:pPr>
              <a:lnSpc>
                <a:spcPct val="90000"/>
              </a:lnSpc>
            </a:pPr>
            <a:endParaRPr lang="en-GB" altLang="ja-JP" sz="800" dirty="0" smtClean="0">
              <a:latin typeface="+mj-lt"/>
            </a:endParaRPr>
          </a:p>
          <a:p>
            <a:pPr marL="457200" indent="-457200">
              <a:lnSpc>
                <a:spcPct val="90000"/>
              </a:lnSpc>
              <a:buFont typeface="+mj-lt"/>
              <a:buAutoNum type="arabicPeriod" startAt="14"/>
            </a:pPr>
            <a:r>
              <a:rPr lang="en-GB" altLang="ja-JP" sz="2000" dirty="0" smtClean="0">
                <a:latin typeface="+mj-lt"/>
              </a:rPr>
              <a:t>Recreate </a:t>
            </a:r>
            <a:r>
              <a:rPr lang="en-GB" altLang="ja-JP" sz="2000" dirty="0">
                <a:latin typeface="+mj-lt"/>
              </a:rPr>
              <a:t>the original spectrum by </a:t>
            </a:r>
            <a:r>
              <a:rPr lang="en-GB" altLang="ja-JP" sz="2000" dirty="0" smtClean="0">
                <a:latin typeface="+mj-lt"/>
              </a:rPr>
              <a:t>[File </a:t>
            </a:r>
            <a:r>
              <a:rPr lang="en-GB" altLang="ja-JP" sz="2000" dirty="0">
                <a:latin typeface="+mj-lt"/>
              </a:rPr>
              <a:t>→ Original</a:t>
            </a:r>
            <a:r>
              <a:rPr lang="en-GB" altLang="ja-JP" sz="2000" dirty="0" smtClean="0">
                <a:latin typeface="+mj-lt"/>
              </a:rPr>
              <a:t>...] and show </a:t>
            </a:r>
            <a:r>
              <a:rPr lang="en-GB" altLang="ja-JP" sz="2000" dirty="0">
                <a:latin typeface="+mj-lt"/>
              </a:rPr>
              <a:t>spectra information via </a:t>
            </a:r>
            <a:r>
              <a:rPr lang="en-GB" altLang="ja-JP" sz="2000" dirty="0" smtClean="0">
                <a:latin typeface="+mj-lt"/>
              </a:rPr>
              <a:t>[Information/Editing </a:t>
            </a:r>
            <a:r>
              <a:rPr lang="en-GB" altLang="ja-JP" sz="2000" dirty="0">
                <a:latin typeface="+mj-lt"/>
              </a:rPr>
              <a:t>→ Acquisition </a:t>
            </a:r>
            <a:r>
              <a:rPr lang="en-GB" altLang="ja-JP" sz="2000" dirty="0" smtClean="0">
                <a:latin typeface="+mj-lt"/>
              </a:rPr>
              <a:t>Parameters] </a:t>
            </a:r>
            <a:r>
              <a:rPr lang="en-GB" altLang="ja-JP" sz="2000" dirty="0">
                <a:latin typeface="+mj-lt"/>
              </a:rPr>
              <a:t>or by pressing the middle mouse key</a:t>
            </a:r>
            <a:r>
              <a:rPr lang="en-GB" altLang="ja-JP" sz="2000" dirty="0" smtClean="0">
                <a:latin typeface="+mj-lt"/>
              </a:rPr>
              <a:t>.</a:t>
            </a:r>
            <a:br>
              <a:rPr lang="en-GB" altLang="ja-JP" sz="2000" dirty="0" smtClean="0">
                <a:latin typeface="+mj-lt"/>
              </a:rPr>
            </a:br>
            <a:endParaRPr lang="en-GB" altLang="de-DE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44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	R. Hesse											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de-DE" sz="2400" u="sng" dirty="0">
                <a:latin typeface="+mj-lt"/>
              </a:rPr>
              <a:t>2. </a:t>
            </a:r>
            <a:r>
              <a:rPr lang="en-GB" altLang="de-DE" sz="2400" u="sng" dirty="0" smtClean="0">
                <a:latin typeface="+mj-lt"/>
              </a:rPr>
              <a:t>Background subtraction and peak fit</a:t>
            </a:r>
            <a:endParaRPr lang="en-GB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2111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2000" b="1" u="sng" dirty="0">
                <a:latin typeface="+mj-lt"/>
              </a:rPr>
              <a:t>Exercise 2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20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Fit of the </a:t>
            </a:r>
            <a:r>
              <a:rPr lang="en-US" altLang="ja-JP" sz="2000" cap="small" dirty="0">
                <a:latin typeface="+mj-lt"/>
              </a:rPr>
              <a:t>Shirley</a:t>
            </a:r>
            <a:r>
              <a:rPr lang="en-US" altLang="de-DE" sz="2000" dirty="0">
                <a:latin typeface="+mj-lt"/>
              </a:rPr>
              <a:t> background function </a:t>
            </a:r>
            <a:r>
              <a:rPr lang="en-US" altLang="de-DE" sz="2000" b="1" dirty="0">
                <a:latin typeface="+mj-lt"/>
              </a:rPr>
              <a:t>before or parallel</a:t>
            </a:r>
            <a:r>
              <a:rPr lang="en-US" altLang="de-DE" sz="2000" dirty="0">
                <a:latin typeface="+mj-lt"/>
              </a:rPr>
              <a:t> to the peak fit.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Peak fit with different </a:t>
            </a:r>
            <a:r>
              <a:rPr lang="en-US" altLang="de-DE" sz="2000" b="1" dirty="0">
                <a:latin typeface="+mj-lt"/>
              </a:rPr>
              <a:t>model functions</a:t>
            </a:r>
            <a:br>
              <a:rPr lang="en-US" altLang="de-DE" sz="2000" b="1" dirty="0">
                <a:latin typeface="+mj-lt"/>
              </a:rPr>
            </a:br>
            <a:r>
              <a:rPr lang="en-US" altLang="de-DE" sz="2000" dirty="0">
                <a:latin typeface="+mj-lt"/>
              </a:rPr>
              <a:t>(sum, product or convolution of a </a:t>
            </a:r>
            <a:r>
              <a:rPr lang="en-US" altLang="de-DE" sz="2000" cap="small" dirty="0">
                <a:latin typeface="+mj-lt"/>
              </a:rPr>
              <a:t>Lorentz</a:t>
            </a:r>
            <a:r>
              <a:rPr lang="en-US" altLang="de-DE" sz="2000" dirty="0">
                <a:latin typeface="+mj-lt"/>
              </a:rPr>
              <a:t>ian and a </a:t>
            </a:r>
            <a:r>
              <a:rPr lang="en-US" altLang="de-DE" sz="2000" cap="small" dirty="0">
                <a:latin typeface="+mj-lt"/>
              </a:rPr>
              <a:t>Gauss</a:t>
            </a:r>
            <a:r>
              <a:rPr lang="en-US" altLang="de-DE" sz="2000" dirty="0">
                <a:latin typeface="+mj-lt"/>
              </a:rPr>
              <a:t>ian function).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en-US" altLang="de-DE" sz="800" b="1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b="1" dirty="0">
                <a:latin typeface="+mj-lt"/>
              </a:rPr>
              <a:t>Input of start parameters</a:t>
            </a:r>
            <a:r>
              <a:rPr lang="en-US" altLang="de-DE" sz="2000" dirty="0">
                <a:latin typeface="+mj-lt"/>
              </a:rPr>
              <a:t> manually or by loading saved parameters.</a:t>
            </a:r>
            <a:br>
              <a:rPr lang="en-US" altLang="de-DE" sz="2000" dirty="0">
                <a:latin typeface="+mj-lt"/>
              </a:rPr>
            </a:br>
            <a:endParaRPr lang="en-US" altLang="de-DE" sz="800" dirty="0">
              <a:latin typeface="+mj-lt"/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altLang="de-DE" sz="2000" dirty="0">
                <a:latin typeface="+mj-lt"/>
              </a:rPr>
              <a:t>Using </a:t>
            </a:r>
            <a:r>
              <a:rPr lang="en-US" altLang="de-DE" sz="2000" dirty="0" smtClean="0">
                <a:latin typeface="+mj-lt"/>
              </a:rPr>
              <a:t>relative </a:t>
            </a:r>
            <a:r>
              <a:rPr lang="en-US" altLang="de-DE" sz="2000" dirty="0">
                <a:latin typeface="+mj-lt"/>
              </a:rPr>
              <a:t>fit parameters with more than one </a:t>
            </a:r>
            <a:r>
              <a:rPr lang="en-US" altLang="de-DE" sz="2000" b="1" dirty="0">
                <a:latin typeface="+mj-lt"/>
              </a:rPr>
              <a:t>master </a:t>
            </a:r>
            <a:r>
              <a:rPr lang="en-US" altLang="de-DE" sz="2000" b="1" dirty="0" smtClean="0">
                <a:latin typeface="+mj-lt"/>
              </a:rPr>
              <a:t>peak</a:t>
            </a:r>
            <a:r>
              <a:rPr lang="en-US" altLang="de-DE" sz="2000" dirty="0" smtClean="0">
                <a:latin typeface="+mj-lt"/>
              </a:rPr>
              <a:t>.</a:t>
            </a:r>
            <a:endParaRPr lang="en-US" altLang="de-DE" sz="2000" dirty="0">
              <a:latin typeface="+mj-lt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44521" y="3929379"/>
            <a:ext cx="8827248" cy="245605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de-DE" sz="1600" b="1" dirty="0" smtClean="0">
                <a:latin typeface="+mj-lt"/>
              </a:rPr>
              <a:t>Exercise-02A-Start</a:t>
            </a:r>
            <a:r>
              <a:rPr lang="en-US" altLang="de-DE" sz="1600" b="1" dirty="0">
                <a:latin typeface="+mj-lt"/>
              </a:rPr>
              <a:t>	</a:t>
            </a:r>
            <a:r>
              <a:rPr lang="en-US" altLang="de-DE" sz="1600" dirty="0">
                <a:latin typeface="+mj-lt"/>
              </a:rPr>
              <a:t>one peak, </a:t>
            </a:r>
            <a:r>
              <a:rPr lang="en-US" altLang="de-DE" sz="1600" cap="small" dirty="0">
                <a:latin typeface="+mj-lt"/>
              </a:rPr>
              <a:t>Voigt</a:t>
            </a:r>
            <a:r>
              <a:rPr lang="en-US" altLang="de-DE" sz="1600" dirty="0">
                <a:latin typeface="+mj-lt"/>
              </a:rPr>
              <a:t> profile, peak intensity: 1000 Counts, position: 190 eV, </a:t>
            </a:r>
            <a:br>
              <a:rPr lang="en-US" altLang="de-DE" sz="1600" dirty="0">
                <a:latin typeface="+mj-lt"/>
              </a:rPr>
            </a:br>
            <a:r>
              <a:rPr lang="en-US" altLang="de-DE" sz="1600" dirty="0">
                <a:latin typeface="+mj-lt"/>
              </a:rPr>
              <a:t>				</a:t>
            </a:r>
            <a:r>
              <a:rPr lang="en-US" altLang="de-DE" sz="1600" cap="small" dirty="0" smtClean="0">
                <a:latin typeface="+mj-lt"/>
              </a:rPr>
              <a:t>Lorentz</a:t>
            </a:r>
            <a:r>
              <a:rPr lang="en-US" altLang="de-DE" sz="1600" dirty="0" smtClean="0">
                <a:latin typeface="+mj-lt"/>
              </a:rPr>
              <a:t>ian </a:t>
            </a:r>
            <a:r>
              <a:rPr lang="en-US" altLang="de-DE" sz="1600" dirty="0">
                <a:latin typeface="+mj-lt"/>
              </a:rPr>
              <a:t>width: 1.7 eV, </a:t>
            </a:r>
            <a:r>
              <a:rPr lang="en-US" altLang="de-DE" sz="1600" cap="small" dirty="0">
                <a:latin typeface="+mj-lt"/>
              </a:rPr>
              <a:t>Gauss</a:t>
            </a:r>
            <a:r>
              <a:rPr lang="en-US" altLang="de-DE" sz="1600" dirty="0">
                <a:latin typeface="+mj-lt"/>
              </a:rPr>
              <a:t>ian width: 0.3 </a:t>
            </a:r>
            <a:r>
              <a:rPr lang="en-US" altLang="de-DE" sz="1600" dirty="0" smtClean="0">
                <a:latin typeface="+mj-lt"/>
              </a:rPr>
              <a:t>eV</a:t>
            </a:r>
          </a:p>
          <a:p>
            <a:pPr>
              <a:lnSpc>
                <a:spcPct val="80000"/>
              </a:lnSpc>
            </a:pPr>
            <a:endParaRPr lang="en-US" altLang="de-DE" sz="8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de-DE" sz="1600" b="1" dirty="0" smtClean="0">
                <a:latin typeface="+mj-lt"/>
              </a:rPr>
              <a:t>Exercise-02B-Start</a:t>
            </a:r>
            <a:r>
              <a:rPr lang="en-US" altLang="de-DE" sz="1600" b="1" dirty="0">
                <a:latin typeface="+mj-lt"/>
              </a:rPr>
              <a:t>	</a:t>
            </a:r>
            <a:r>
              <a:rPr lang="en-US" altLang="de-DE" sz="1600" dirty="0">
                <a:latin typeface="+mj-lt"/>
              </a:rPr>
              <a:t>one peak, </a:t>
            </a:r>
            <a:r>
              <a:rPr lang="en-US" altLang="de-DE" sz="1600" cap="small" dirty="0">
                <a:latin typeface="+mj-lt"/>
              </a:rPr>
              <a:t>Voigt</a:t>
            </a:r>
            <a:r>
              <a:rPr lang="en-US" altLang="de-DE" sz="1600" dirty="0">
                <a:latin typeface="+mj-lt"/>
              </a:rPr>
              <a:t> profile, peak intensity: 1000 Counts, position: 190 eV, </a:t>
            </a:r>
            <a:br>
              <a:rPr lang="en-US" altLang="de-DE" sz="1600" dirty="0">
                <a:latin typeface="+mj-lt"/>
              </a:rPr>
            </a:br>
            <a:r>
              <a:rPr lang="en-US" altLang="de-DE" sz="1600" dirty="0">
                <a:latin typeface="+mj-lt"/>
              </a:rPr>
              <a:t>				</a:t>
            </a:r>
            <a:r>
              <a:rPr lang="en-US" altLang="de-DE" sz="1600" cap="small" dirty="0" smtClean="0">
                <a:latin typeface="+mj-lt"/>
              </a:rPr>
              <a:t>Lorentz</a:t>
            </a:r>
            <a:r>
              <a:rPr lang="en-US" altLang="de-DE" sz="1600" dirty="0" smtClean="0">
                <a:latin typeface="+mj-lt"/>
              </a:rPr>
              <a:t>ian </a:t>
            </a:r>
            <a:r>
              <a:rPr lang="en-US" altLang="de-DE" sz="1600" dirty="0">
                <a:latin typeface="+mj-lt"/>
              </a:rPr>
              <a:t>width: </a:t>
            </a:r>
            <a:r>
              <a:rPr lang="en-US" altLang="de-DE" sz="1600" dirty="0" smtClean="0">
                <a:latin typeface="+mj-lt"/>
              </a:rPr>
              <a:t>1.0 </a:t>
            </a:r>
            <a:r>
              <a:rPr lang="en-US" altLang="de-DE" sz="1600" dirty="0">
                <a:latin typeface="+mj-lt"/>
              </a:rPr>
              <a:t>eV, </a:t>
            </a:r>
            <a:r>
              <a:rPr lang="en-US" altLang="de-DE" sz="1600" cap="small" dirty="0">
                <a:latin typeface="+mj-lt"/>
              </a:rPr>
              <a:t>Gauss</a:t>
            </a:r>
            <a:r>
              <a:rPr lang="en-US" altLang="de-DE" sz="1600" dirty="0">
                <a:latin typeface="+mj-lt"/>
              </a:rPr>
              <a:t>ian width: </a:t>
            </a:r>
            <a:r>
              <a:rPr lang="en-US" altLang="de-DE" sz="1600" dirty="0" smtClean="0">
                <a:latin typeface="+mj-lt"/>
              </a:rPr>
              <a:t>1.0 </a:t>
            </a:r>
            <a:r>
              <a:rPr lang="en-US" altLang="de-DE" sz="1600" dirty="0">
                <a:latin typeface="+mj-lt"/>
              </a:rPr>
              <a:t>eV</a:t>
            </a:r>
          </a:p>
          <a:p>
            <a:pPr>
              <a:lnSpc>
                <a:spcPct val="80000"/>
              </a:lnSpc>
            </a:pPr>
            <a:endParaRPr lang="en-US" altLang="de-DE" sz="800" dirty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US" altLang="de-DE" sz="1600" b="1" dirty="0" smtClean="0">
                <a:latin typeface="+mj-lt"/>
              </a:rPr>
              <a:t>Exercise-02C-Start	</a:t>
            </a:r>
            <a:r>
              <a:rPr lang="en-US" altLang="de-DE" sz="1600" dirty="0" smtClean="0">
                <a:latin typeface="+mj-lt"/>
              </a:rPr>
              <a:t>five peaks, sum, two master peaks (peak 1 and peak 3), L/G mixing: 0.5,</a:t>
            </a:r>
            <a:br>
              <a:rPr lang="en-US" altLang="de-DE" sz="1600" dirty="0" smtClean="0">
                <a:latin typeface="+mj-lt"/>
              </a:rPr>
            </a:br>
            <a:r>
              <a:rPr lang="en-US" altLang="de-DE" sz="1600" dirty="0" smtClean="0">
                <a:latin typeface="+mj-lt"/>
              </a:rPr>
              <a:t>				FWHM: 2 eV, </a:t>
            </a:r>
            <a:r>
              <a:rPr lang="en-US" altLang="de-DE" sz="1600" dirty="0">
                <a:latin typeface="+mj-lt"/>
              </a:rPr>
              <a:t>asymmetry: </a:t>
            </a:r>
            <a:r>
              <a:rPr lang="en-US" altLang="de-DE" sz="1600" dirty="0" smtClean="0">
                <a:latin typeface="+mj-lt"/>
              </a:rPr>
              <a:t>0, two peak groups:</a:t>
            </a:r>
            <a:br>
              <a:rPr lang="en-US" altLang="de-DE" sz="1600" dirty="0" smtClean="0">
                <a:latin typeface="+mj-lt"/>
              </a:rPr>
            </a:br>
            <a:r>
              <a:rPr lang="en-US" altLang="de-DE" sz="1600" dirty="0" smtClean="0">
                <a:latin typeface="+mj-lt"/>
              </a:rPr>
              <a:t>				</a:t>
            </a:r>
            <a:r>
              <a:rPr lang="en-US" altLang="de-DE" sz="1600" b="1" dirty="0" smtClean="0">
                <a:latin typeface="+mj-lt"/>
              </a:rPr>
              <a:t>1. group: </a:t>
            </a:r>
            <a:r>
              <a:rPr lang="en-US" altLang="de-DE" sz="1600" dirty="0" smtClean="0">
                <a:latin typeface="+mj-lt"/>
              </a:rPr>
              <a:t>(peak 1 and peak 2): intensity ratio: 0.5, peak separation: 2 eV,</a:t>
            </a:r>
            <a:br>
              <a:rPr lang="en-US" altLang="de-DE" sz="1600" dirty="0" smtClean="0">
                <a:latin typeface="+mj-lt"/>
              </a:rPr>
            </a:br>
            <a:r>
              <a:rPr lang="en-US" altLang="de-DE" sz="1600" dirty="0" smtClean="0">
                <a:latin typeface="+mj-lt"/>
              </a:rPr>
              <a:t>				intensity peak 1: 800 counts, peak position peak 1: 188 eV</a:t>
            </a:r>
            <a:br>
              <a:rPr lang="en-US" altLang="de-DE" sz="1600" dirty="0" smtClean="0">
                <a:latin typeface="+mj-lt"/>
              </a:rPr>
            </a:br>
            <a:r>
              <a:rPr lang="en-US" altLang="de-DE" sz="1600" dirty="0" smtClean="0">
                <a:latin typeface="+mj-lt"/>
              </a:rPr>
              <a:t>				</a:t>
            </a:r>
            <a:r>
              <a:rPr lang="en-US" altLang="de-DE" sz="1600" b="1" dirty="0" smtClean="0">
                <a:latin typeface="+mj-lt"/>
              </a:rPr>
              <a:t>2. group: </a:t>
            </a:r>
            <a:r>
              <a:rPr lang="en-US" altLang="de-DE" sz="1600" dirty="0" smtClean="0">
                <a:latin typeface="+mj-lt"/>
              </a:rPr>
              <a:t>(peak 3, peak 4 and peak 5): intensity ratio peak 4/peak 3: 0.666,</a:t>
            </a:r>
            <a:br>
              <a:rPr lang="en-US" altLang="de-DE" sz="1600" dirty="0" smtClean="0">
                <a:latin typeface="+mj-lt"/>
              </a:rPr>
            </a:br>
            <a:r>
              <a:rPr lang="en-US" altLang="de-DE" sz="1600" dirty="0" smtClean="0">
                <a:latin typeface="+mj-lt"/>
              </a:rPr>
              <a:t>				intensity ratio peak 5/peak 3: 0.333, peak separation: peak 4 – peak 3: 3 eV,</a:t>
            </a:r>
            <a:br>
              <a:rPr lang="en-US" altLang="de-DE" sz="1600" dirty="0" smtClean="0">
                <a:latin typeface="+mj-lt"/>
              </a:rPr>
            </a:br>
            <a:r>
              <a:rPr lang="en-US" altLang="de-DE" sz="1600" dirty="0" smtClean="0">
                <a:latin typeface="+mj-lt"/>
              </a:rPr>
              <a:t>				peak 5- peak 3: 6 eV, intensity peak 3: 600 counts, peak position peak 3: 189 eV</a:t>
            </a:r>
            <a:endParaRPr lang="en-GB" altLang="de-DE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756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	R. Hesse												</a:t>
            </a:r>
            <a:endParaRPr lang="en-GB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22F25-D924-44C5-971D-2AE560954CF8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172197" y="634721"/>
            <a:ext cx="7562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de-DE" sz="2400" u="sng" dirty="0" smtClean="0">
                <a:latin typeface="+mj-lt"/>
              </a:rPr>
              <a:t>2. Background subtraction and peak fit</a:t>
            </a:r>
            <a:endParaRPr lang="en-GB" sz="2400" u="sng" dirty="0">
              <a:latin typeface="+mj-lt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2197" y="1230678"/>
            <a:ext cx="8827248" cy="549079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80000"/>
              </a:lnSpc>
            </a:pPr>
            <a:r>
              <a:rPr lang="en-GB" altLang="ja-JP" sz="2000" b="1" u="sng" dirty="0" smtClean="0">
                <a:latin typeface="+mj-lt"/>
              </a:rPr>
              <a:t>Task 2A</a:t>
            </a:r>
            <a:r>
              <a:rPr lang="en-GB" altLang="ja-JP" sz="2000" b="1" dirty="0" smtClean="0">
                <a:latin typeface="+mj-lt"/>
              </a:rPr>
              <a:t> Comparison of background subtraction before and parallel to the fit</a:t>
            </a:r>
          </a:p>
          <a:p>
            <a:pPr>
              <a:lnSpc>
                <a:spcPct val="80000"/>
              </a:lnSpc>
            </a:pPr>
            <a:endParaRPr lang="en-GB" altLang="ja-JP" sz="2000" b="1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GB" altLang="ja-JP" sz="2000" dirty="0" smtClean="0">
                <a:latin typeface="+mj-lt"/>
              </a:rPr>
              <a:t>Change in the dialogue ‘Preferences’ the fit procedure to ‘</a:t>
            </a:r>
            <a:r>
              <a:rPr lang="en-GB" altLang="ja-JP" sz="2000" dirty="0" smtClean="0">
                <a:solidFill>
                  <a:srgbClr val="000000"/>
                </a:solidFill>
                <a:latin typeface="+mj-lt"/>
              </a:rPr>
              <a:t>Convolution</a:t>
            </a:r>
            <a:r>
              <a:rPr lang="en-GB" altLang="ja-JP" sz="2000" dirty="0" smtClean="0">
                <a:latin typeface="+mj-lt"/>
              </a:rPr>
              <a:t>‘, ‘Absolute’ and ‘Homogeneous Sample’.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GB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GB" altLang="de-DE" sz="2000" dirty="0" smtClean="0">
                <a:latin typeface="+mj-lt"/>
              </a:rPr>
              <a:t>Open test spectrum ‘</a:t>
            </a:r>
            <a:r>
              <a:rPr lang="en-GB" altLang="ja-JP" sz="2000" b="1" dirty="0" smtClean="0">
                <a:latin typeface="+mj-lt"/>
              </a:rPr>
              <a:t>Exercise-02A-Start.ufp</a:t>
            </a:r>
            <a:r>
              <a:rPr lang="en-GB" altLang="ja-JP" sz="2000" dirty="0" smtClean="0">
                <a:latin typeface="+mj-lt"/>
              </a:rPr>
              <a:t>’ and duplicate the spectrum via the pop-up command ‘Programme Internal Coping - </a:t>
            </a:r>
            <a:r>
              <a:rPr lang="en-GB" altLang="ja-JP" sz="2000" dirty="0">
                <a:solidFill>
                  <a:prstClr val="black"/>
                </a:solidFill>
                <a:latin typeface="Calibri Light"/>
              </a:rPr>
              <a:t>Programme Internal </a:t>
            </a:r>
            <a:r>
              <a:rPr lang="en-GB" altLang="ja-JP" sz="2000" dirty="0" smtClean="0">
                <a:solidFill>
                  <a:prstClr val="black"/>
                </a:solidFill>
                <a:latin typeface="Calibri Light"/>
              </a:rPr>
              <a:t>Insertion’</a:t>
            </a:r>
            <a:r>
              <a:rPr lang="en-GB" altLang="ja-JP" sz="2000" dirty="0" smtClean="0">
                <a:latin typeface="+mj-lt"/>
              </a:rPr>
              <a:t>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endParaRPr lang="en-GB" altLang="ja-JP" sz="8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GB" altLang="de-DE" sz="2000" u="sng" dirty="0" smtClean="0">
                <a:latin typeface="+mj-lt"/>
              </a:rPr>
              <a:t>First Window</a:t>
            </a:r>
          </a:p>
          <a:p>
            <a:pPr>
              <a:lnSpc>
                <a:spcPct val="80000"/>
              </a:lnSpc>
            </a:pPr>
            <a:endParaRPr lang="en-GB" altLang="de-DE" sz="800" u="sng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GB" altLang="de-DE" sz="2000" dirty="0" smtClean="0">
                <a:latin typeface="+mj-lt"/>
              </a:rPr>
              <a:t>Calculate an appropriate background</a:t>
            </a:r>
            <a:r>
              <a:rPr lang="en-GB" altLang="de-DE" sz="2000" dirty="0">
                <a:latin typeface="+mj-lt"/>
              </a:rPr>
              <a:t> </a:t>
            </a:r>
            <a:r>
              <a:rPr lang="en-GB" altLang="de-DE" sz="2000" dirty="0" smtClean="0">
                <a:latin typeface="+mj-lt"/>
              </a:rPr>
              <a:t>with [Modify </a:t>
            </a:r>
            <a:r>
              <a:rPr lang="en-GB" altLang="ja-JP" sz="2000" dirty="0" smtClean="0">
                <a:latin typeface="+mj-lt"/>
              </a:rPr>
              <a:t>→ Calculate Background → Constant] and subtract this background by pressing ‘Subtract’.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endParaRPr lang="en-GB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en-GB" altLang="ja-JP" sz="2000" dirty="0" smtClean="0">
                <a:latin typeface="+mj-lt"/>
              </a:rPr>
              <a:t>Manually set up the peak fit with [Peak Fit </a:t>
            </a:r>
            <a:r>
              <a:rPr lang="en-GB" altLang="ja-JP" sz="2000" dirty="0">
                <a:latin typeface="+mj-lt"/>
              </a:rPr>
              <a:t>→ </a:t>
            </a:r>
            <a:r>
              <a:rPr lang="en-GB" altLang="ja-JP" sz="2000" dirty="0" smtClean="0">
                <a:latin typeface="+mj-lt"/>
              </a:rPr>
              <a:t> Manual Input of Start Parameters </a:t>
            </a:r>
            <a:r>
              <a:rPr lang="en-GB" altLang="ja-JP" sz="2000" dirty="0">
                <a:latin typeface="+mj-lt"/>
              </a:rPr>
              <a:t>→ </a:t>
            </a:r>
            <a:r>
              <a:rPr lang="en-GB" altLang="ja-JP" sz="2000" dirty="0" smtClean="0">
                <a:latin typeface="+mj-lt"/>
              </a:rPr>
              <a:t>Singlet Peak/Convolution/Absolute] for one component or with the pop-up command ‘Peak Fit Input Parameters Singlet Peaks’ and run the peak fit.</a:t>
            </a:r>
          </a:p>
          <a:p>
            <a:pPr>
              <a:lnSpc>
                <a:spcPct val="80000"/>
              </a:lnSpc>
            </a:pPr>
            <a:endParaRPr lang="en-GB" altLang="ja-JP" sz="800" dirty="0" smtClean="0"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GB" altLang="ja-JP" sz="2000" u="sng" dirty="0" smtClean="0">
                <a:latin typeface="+mj-lt"/>
              </a:rPr>
              <a:t>Second Window</a:t>
            </a:r>
          </a:p>
          <a:p>
            <a:pPr>
              <a:lnSpc>
                <a:spcPct val="80000"/>
              </a:lnSpc>
            </a:pPr>
            <a:endParaRPr lang="en-GB" altLang="ja-JP" sz="800" u="sng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GB" altLang="ja-JP" sz="2000" dirty="0" smtClean="0">
                <a:latin typeface="+mj-lt"/>
              </a:rPr>
              <a:t>Run the peak fit </a:t>
            </a:r>
            <a:r>
              <a:rPr lang="en-GB" altLang="ja-JP" sz="2000" dirty="0" smtClean="0">
                <a:solidFill>
                  <a:srgbClr val="000000"/>
                </a:solidFill>
                <a:latin typeface="+mj-lt"/>
              </a:rPr>
              <a:t>with a fittable </a:t>
            </a:r>
            <a:r>
              <a:rPr lang="en-GB" altLang="ja-JP" sz="2000" dirty="0" smtClean="0">
                <a:latin typeface="+mj-lt"/>
              </a:rPr>
              <a:t>background via [Peak Fit </a:t>
            </a:r>
            <a:r>
              <a:rPr lang="en-GB" altLang="ja-JP" sz="2000" dirty="0">
                <a:latin typeface="+mj-lt"/>
              </a:rPr>
              <a:t>→ </a:t>
            </a:r>
            <a:r>
              <a:rPr lang="en-GB" altLang="ja-JP" sz="2000" dirty="0" smtClean="0">
                <a:latin typeface="+mj-lt"/>
              </a:rPr>
              <a:t>Fit Background XPS] or with the pop-up command ‘Fit Background XPS (HOM)’ and one peak.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endParaRPr lang="en-GB" altLang="ja-JP" sz="800" dirty="0" smtClean="0">
              <a:latin typeface="+mj-lt"/>
            </a:endParaRPr>
          </a:p>
          <a:p>
            <a:pPr marL="457200" indent="-457200">
              <a:lnSpc>
                <a:spcPct val="80000"/>
              </a:lnSpc>
              <a:buFont typeface="+mj-lt"/>
              <a:buAutoNum type="arabicPeriod" startAt="5"/>
            </a:pPr>
            <a:r>
              <a:rPr lang="en-GB" altLang="ja-JP" sz="2000" b="1" dirty="0" smtClean="0">
                <a:latin typeface="+mj-lt"/>
              </a:rPr>
              <a:t>Compare residual functions of both spectra.</a:t>
            </a:r>
            <a:endParaRPr lang="en-GB" altLang="de-DE" sz="2000" dirty="0" smtClean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93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3531</Words>
  <Application>Microsoft Office PowerPoint</Application>
  <PresentationFormat>Bildschirmpräsentation (4:3)</PresentationFormat>
  <Paragraphs>948</Paragraphs>
  <Slides>49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49</vt:i4>
      </vt:variant>
    </vt:vector>
  </HeadingPairs>
  <TitlesOfParts>
    <vt:vector size="63" baseType="lpstr">
      <vt:lpstr>MS PGothic</vt:lpstr>
      <vt:lpstr>游ゴシック</vt:lpstr>
      <vt:lpstr>Arial</vt:lpstr>
      <vt:lpstr>Arial Unicode MS</vt:lpstr>
      <vt:lpstr>Calibri</vt:lpstr>
      <vt:lpstr>Calibri Light</vt:lpstr>
      <vt:lpstr>Cambria Math</vt:lpstr>
      <vt:lpstr>Century Gothic</vt:lpstr>
      <vt:lpstr>Courier New</vt:lpstr>
      <vt:lpstr>Times New Roman</vt:lpstr>
      <vt:lpstr>Office</vt:lpstr>
      <vt:lpstr>3_Benutzerdefiniertes Design</vt:lpstr>
      <vt:lpstr>2_Benutzerdefiniertes Design</vt:lpstr>
      <vt:lpstr>1_Benutzerdefiniertes Design</vt:lpstr>
      <vt:lpstr>Exercises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Exercises</dc:title>
  <dc:creator>Paula Huth</dc:creator>
  <cp:lastModifiedBy>RHesse</cp:lastModifiedBy>
  <cp:revision>410</cp:revision>
  <cp:lastPrinted>2023-02-13T07:54:52Z</cp:lastPrinted>
  <dcterms:created xsi:type="dcterms:W3CDTF">2017-01-07T08:43:15Z</dcterms:created>
  <dcterms:modified xsi:type="dcterms:W3CDTF">2024-05-15T09:00:57Z</dcterms:modified>
</cp:coreProperties>
</file>